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4"/>
  </p:notesMasterIdLst>
  <p:sldIdLst>
    <p:sldId id="273" r:id="rId2"/>
    <p:sldId id="272" r:id="rId3"/>
    <p:sldId id="263" r:id="rId4"/>
    <p:sldId id="264" r:id="rId5"/>
    <p:sldId id="265" r:id="rId6"/>
    <p:sldId id="256" r:id="rId7"/>
    <p:sldId id="266" r:id="rId8"/>
    <p:sldId id="259" r:id="rId9"/>
    <p:sldId id="269" r:id="rId10"/>
    <p:sldId id="275" r:id="rId11"/>
    <p:sldId id="267" r:id="rId12"/>
    <p:sldId id="274" r:id="rId13"/>
    <p:sldId id="277" r:id="rId14"/>
    <p:sldId id="287" r:id="rId15"/>
    <p:sldId id="288" r:id="rId16"/>
    <p:sldId id="260" r:id="rId17"/>
    <p:sldId id="278" r:id="rId18"/>
    <p:sldId id="285" r:id="rId19"/>
    <p:sldId id="279" r:id="rId20"/>
    <p:sldId id="261" r:id="rId21"/>
    <p:sldId id="289" r:id="rId22"/>
    <p:sldId id="29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주아" panose="02020603020101020101" pitchFamily="18" charset="-12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F"/>
    <a:srgbClr val="323232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6D7A1-127C-4269-AC8F-09E841273588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E21B-31DB-4728-9463-8D78F2280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7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02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3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3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1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02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6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93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3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83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14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0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2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5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97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8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7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E21B-31DB-4728-9463-8D78F22804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2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60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18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9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1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5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7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0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9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06EDF-46CC-46F3-8572-44A6F7719F25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D7209-0407-4F8B-9B34-58FE859D2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7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8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79BF7E49-51DD-41BF-A43D-188AE0BB0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93" t="11110" r="22844" b="47347"/>
          <a:stretch/>
        </p:blipFill>
        <p:spPr>
          <a:xfrm>
            <a:off x="5617274" y="603111"/>
            <a:ext cx="2775077" cy="1253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3238C2-FD3E-48F7-BA65-EEFD5B7A8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351"/>
            <a:ext cx="12550994" cy="4851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62FC9C-43ED-44A2-81E4-552392AFE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6069">
            <a:off x="-536718" y="433697"/>
            <a:ext cx="12819874" cy="5451265"/>
          </a:xfrm>
          <a:prstGeom prst="rect">
            <a:avLst/>
          </a:prstGeom>
        </p:spPr>
      </p:pic>
      <p:grpSp>
        <p:nvGrpSpPr>
          <p:cNvPr id="67" name="Google Shape;67;p13"/>
          <p:cNvGrpSpPr/>
          <p:nvPr/>
        </p:nvGrpSpPr>
        <p:grpSpPr>
          <a:xfrm>
            <a:off x="346841" y="4876800"/>
            <a:ext cx="1762465" cy="891696"/>
            <a:chOff x="3800625" y="1144700"/>
            <a:chExt cx="4670050" cy="2457300"/>
          </a:xfrm>
        </p:grpSpPr>
        <p:sp>
          <p:nvSpPr>
            <p:cNvPr id="68" name="Google Shape;68;p13"/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E8EE33-B16D-49DC-850B-E938B6E7B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14" y="4130338"/>
            <a:ext cx="1492923" cy="1492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D87379-9509-428C-BFED-3A8E6B6FCD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4" b="1908"/>
          <a:stretch/>
        </p:blipFill>
        <p:spPr>
          <a:xfrm rot="20910566">
            <a:off x="5688897" y="5249211"/>
            <a:ext cx="6661492" cy="317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5B6BA-A1FB-4C2A-B3B8-8362FF8110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4" b="1908"/>
          <a:stretch/>
        </p:blipFill>
        <p:spPr>
          <a:xfrm rot="20910566">
            <a:off x="1269820" y="5982927"/>
            <a:ext cx="6661492" cy="317686"/>
          </a:xfrm>
          <a:prstGeom prst="rect">
            <a:avLst/>
          </a:prstGeom>
        </p:spPr>
      </p:pic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9465709" y="4575312"/>
            <a:ext cx="2634905" cy="25387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나중에 바꿀게요</a:t>
            </a:r>
            <a:endParaRPr lang="en-US" altLang="ko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endParaRPr lang="en-US" altLang="ko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김중훈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정호진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표주성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진성실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spcBef>
                <a:spcPts val="0"/>
              </a:spcBef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김여은</a:t>
            </a:r>
            <a:endParaRPr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BF3B76-1000-49C5-8EA3-8BB82015D5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3678515" y="4132629"/>
            <a:ext cx="603564" cy="10117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A9D6DA5-B1C7-4185-A370-623A85F173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4853223" y="4069461"/>
            <a:ext cx="603564" cy="10117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64110BA-1402-48D4-88D5-02A6E93B26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6259937" y="3452256"/>
            <a:ext cx="603564" cy="10117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8BB9546-C0F3-4322-A8E3-4DB0907537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5225430" y="3453091"/>
            <a:ext cx="603564" cy="10117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5F83E19-B6DE-4EE7-895F-5F9D1F3706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8033637" y="3112123"/>
            <a:ext cx="603564" cy="10117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7E9044D-DF1F-45A3-BEBF-32417142EC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7167459" y="2836147"/>
            <a:ext cx="603564" cy="10117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1B47E54-8743-4C62-9E35-E5FA073D2C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8732177" y="2868500"/>
            <a:ext cx="603564" cy="101170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5EEC3E-9068-46F9-9D2F-21EAC3F645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2861653" y="4176786"/>
            <a:ext cx="603564" cy="101170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AF174B3-15D1-4A83-95C6-BE43B7C12D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9088727" y="2193822"/>
            <a:ext cx="603564" cy="10117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3A97EE3-CBCD-4A80-B6DB-EC31E31EF4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-24137" y="5439682"/>
            <a:ext cx="603564" cy="101170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B7438C-5EE0-4C47-A476-B30A52E04D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9926907" y="2345776"/>
            <a:ext cx="603564" cy="10117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83CE318-2D72-4D1B-8448-D18EE5304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4240666" y="4518953"/>
            <a:ext cx="603564" cy="10117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287CFD2-C573-44DD-A11D-74A60C711D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5752636" y="4187098"/>
            <a:ext cx="603564" cy="101170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43C2C5-B707-411F-B106-E9404463D7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7045157" y="3848961"/>
            <a:ext cx="603564" cy="101170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9FBBB26-CA94-4877-A416-26AD9B2835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2485241" y="4902203"/>
            <a:ext cx="603564" cy="101170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CDCFCB6-1B46-466A-8D84-D11B6EAF7D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1925810" y="4362663"/>
            <a:ext cx="603564" cy="101170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59F8BC6-5E62-450F-A6E4-3C406308CA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10836762" y="1954949"/>
            <a:ext cx="603564" cy="10117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4BDE69-8AA7-417B-8D7D-DB3DC22A40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982379" y="6101758"/>
            <a:ext cx="512944" cy="4944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B3A41B7-4DC0-495B-A39A-148C143F7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1757434" y="6170601"/>
            <a:ext cx="512944" cy="49447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79B68A0-3B6E-46A0-8C44-AAF4DDDE1E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5971088" y="6138784"/>
            <a:ext cx="512944" cy="4944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4C8F472-FE73-4AE8-8258-88D4AD4B24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2456466" y="6255084"/>
            <a:ext cx="512944" cy="49447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B04D38D-B125-4666-947A-1DCE9E0344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2671585" y="5578703"/>
            <a:ext cx="512944" cy="49447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5592158E-C9FE-4E47-B072-F29298E8BC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5839527" y="4857568"/>
            <a:ext cx="512944" cy="49447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AEF37D5-7673-45CD-9E06-0531680C51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3387814" y="6228989"/>
            <a:ext cx="512944" cy="49447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1765644-FD6B-44AA-BE40-4AB8492E98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3510786" y="5656199"/>
            <a:ext cx="512944" cy="49447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38E6450-20D4-4527-933F-08BA6CCBEB5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3946736" y="5186977"/>
            <a:ext cx="512944" cy="49447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9C5F748-0518-4D0E-9D5F-AF5D78CB66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4343656" y="5832782"/>
            <a:ext cx="512944" cy="49447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0786006-FDAE-4CE1-A1EE-6AF83705EB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4915457" y="5229697"/>
            <a:ext cx="512944" cy="49447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2790841-440B-4FED-818B-ED85B2F87E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4963716" y="6057069"/>
            <a:ext cx="512944" cy="49447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9594CDA-37AE-488D-A6F6-A541A11795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5562004" y="5529871"/>
            <a:ext cx="512944" cy="49447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FF9E5470-9406-4A30-A1DF-52438E6DCD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6499385" y="4536987"/>
            <a:ext cx="512944" cy="49447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853496E-EEC2-4021-99BD-CC1F602098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6735047" y="5371743"/>
            <a:ext cx="512944" cy="4944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293ABB0E-F30B-45C5-8083-6AEA233BB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7009604" y="6008109"/>
            <a:ext cx="512944" cy="49447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0D0F26C-EA29-462A-8B1B-4F0753F090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7615598" y="5429199"/>
            <a:ext cx="512944" cy="49447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C342F4C9-33B0-492A-B207-4B80115D91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7602688" y="4798419"/>
            <a:ext cx="512944" cy="49447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CAA635A-34C1-4DE3-83BE-A9F530EB79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8051039" y="4119110"/>
            <a:ext cx="512944" cy="49447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02CCFA9E-BA2A-4409-843C-3821D4017A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8886111" y="3797374"/>
            <a:ext cx="512944" cy="49447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9C8F3F5-12C4-4031-8F8D-2C22F5373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8733707" y="4704727"/>
            <a:ext cx="512944" cy="49447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FFEC158-3169-4208-B76B-A5DE3D1A64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8524109" y="5545750"/>
            <a:ext cx="512944" cy="49447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93B6C268-DFAA-4A98-B74E-A22EC1176B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9913171" y="3548686"/>
            <a:ext cx="512944" cy="49447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A2F7A961-15E2-45C0-BC91-D0A4DC1D54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8259786" y="6116238"/>
            <a:ext cx="512944" cy="494471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4962811-6FA0-4E38-919B-91CBA35331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9456751" y="5727659"/>
            <a:ext cx="512944" cy="49447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9809B004-509B-44F8-B674-E2AD40D5B7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9599331" y="4894632"/>
            <a:ext cx="512944" cy="494471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43706791-97CC-430E-9C74-1FE7D8F180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25650" r="60395" b="51212"/>
          <a:stretch/>
        </p:blipFill>
        <p:spPr>
          <a:xfrm rot="20179626">
            <a:off x="10882072" y="3617595"/>
            <a:ext cx="512944" cy="494471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9062944-9C7B-444A-A8C4-31C3F1E979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18857" r="55774" b="43111"/>
          <a:stretch/>
        </p:blipFill>
        <p:spPr>
          <a:xfrm rot="20574338">
            <a:off x="1040049" y="5204646"/>
            <a:ext cx="603564" cy="10117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EA11D32-1CB8-42A1-84BE-D174F0DC2E5D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2E716-3347-40FC-895C-6CCEC0A4062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13968" r="4596" b="26558"/>
          <a:stretch/>
        </p:blipFill>
        <p:spPr>
          <a:xfrm>
            <a:off x="-159499" y="-241014"/>
            <a:ext cx="7144262" cy="2378811"/>
          </a:xfrm>
          <a:prstGeom prst="rect">
            <a:avLst/>
          </a:prstGeom>
        </p:spPr>
      </p:pic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269094" y="190606"/>
            <a:ext cx="6884669" cy="17568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청년 캠퍼스</a:t>
            </a:r>
            <a:r>
              <a:rPr lang="en-US" altLang="ko-KR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연세대학교</a:t>
            </a:r>
            <a:r>
              <a:rPr lang="en-US" altLang="ko-KR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br>
              <a:rPr lang="en-US" altLang="ko-KR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6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프로젝트</a:t>
            </a:r>
            <a:b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예측을 통한 효율적 재배치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sz="48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046 L 0.82096 -0.425 L 0.82096 -0.65926 " pathEditMode="relative" rAng="0" ptsTypes="AAA">
                                      <p:cBhvr>
                                        <p:cTn id="6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33" y="-3298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자전거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0.00023 L 0.82448 -0.42245 L 0.82278 -0.67338 " pathEditMode="relative" rAng="0" ptsTypes="AAA">
                                      <p:cBhvr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41" y="-33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489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만들기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52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4248EF3-728F-4C87-AE17-5E9325472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1148" y="1582350"/>
            <a:ext cx="980485" cy="7355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DE6DB5-3C64-4A6A-AEA3-339DDB0DF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6" t="18877" r="44280" b="38613"/>
          <a:stretch/>
        </p:blipFill>
        <p:spPr>
          <a:xfrm>
            <a:off x="7603216" y="2512260"/>
            <a:ext cx="1590399" cy="98048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65A688-8972-4F76-A44F-EBF6824AC82E}"/>
              </a:ext>
            </a:extLst>
          </p:cNvPr>
          <p:cNvGrpSpPr/>
          <p:nvPr/>
        </p:nvGrpSpPr>
        <p:grpSpPr>
          <a:xfrm>
            <a:off x="8184174" y="913054"/>
            <a:ext cx="2635059" cy="696016"/>
            <a:chOff x="1935664" y="1515032"/>
            <a:chExt cx="3269689" cy="70569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51C3197-A8E0-48F6-BC53-066FBD809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935664" y="1515032"/>
              <a:ext cx="3104720" cy="7056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5E7608-EBBA-4A12-A570-7A1C1A7536F4}"/>
                </a:ext>
              </a:extLst>
            </p:cNvPr>
            <p:cNvSpPr txBox="1"/>
            <p:nvPr/>
          </p:nvSpPr>
          <p:spPr>
            <a:xfrm>
              <a:off x="2498940" y="1656013"/>
              <a:ext cx="2706413" cy="405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대중교통과의 거리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9CD08E-FA43-491A-8FB3-2CBEBF30873C}"/>
              </a:ext>
            </a:extLst>
          </p:cNvPr>
          <p:cNvSpPr txBox="1"/>
          <p:nvPr/>
        </p:nvSpPr>
        <p:spPr>
          <a:xfrm>
            <a:off x="7791994" y="2745085"/>
            <a:ext cx="140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지하철역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위경도 데이터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7DFF5F-F7C8-4B69-9F09-3D8DB665E5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6" t="18877" r="44280" b="38613"/>
          <a:stretch/>
        </p:blipFill>
        <p:spPr>
          <a:xfrm>
            <a:off x="9891084" y="2512260"/>
            <a:ext cx="1590399" cy="980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F4AB7D6-3F21-4719-A1CD-3F6F4E5440DE}"/>
              </a:ext>
            </a:extLst>
          </p:cNvPr>
          <p:cNvSpPr txBox="1"/>
          <p:nvPr/>
        </p:nvSpPr>
        <p:spPr>
          <a:xfrm>
            <a:off x="10079862" y="2745085"/>
            <a:ext cx="140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 위경도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8D628B-4426-4766-8032-99C738886A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854" b="47206" l="31063" r="478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59" t="22060" r="50000" b="50000"/>
          <a:stretch/>
        </p:blipFill>
        <p:spPr>
          <a:xfrm>
            <a:off x="9226928" y="2675603"/>
            <a:ext cx="664156" cy="6423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7B7370-FF80-48A5-B39E-F4DA051BB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2107" y="3578155"/>
            <a:ext cx="980485" cy="7355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AB68F5-0561-4D41-AD4E-D726704A9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6" t="18877" r="44280" b="38613"/>
          <a:stretch/>
        </p:blipFill>
        <p:spPr>
          <a:xfrm>
            <a:off x="7526429" y="4379396"/>
            <a:ext cx="4338469" cy="24133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404CD2-FD2C-49A3-9DB0-0C4210504E5B}"/>
              </a:ext>
            </a:extLst>
          </p:cNvPr>
          <p:cNvSpPr txBox="1"/>
          <p:nvPr/>
        </p:nvSpPr>
        <p:spPr>
          <a:xfrm>
            <a:off x="8087684" y="4945767"/>
            <a:ext cx="2955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정거장 과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 간 거리를 구한다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D215BB-5544-4C5E-9628-F883B7876B68}"/>
              </a:ext>
            </a:extLst>
          </p:cNvPr>
          <p:cNvSpPr txBox="1"/>
          <p:nvPr/>
        </p:nvSpPr>
        <p:spPr>
          <a:xfrm>
            <a:off x="8087684" y="5681481"/>
            <a:ext cx="321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대여소에서 가장 가까운 거리를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대중교통과의 거리로 데이터에 추가한다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E0C3DF-78B3-4A1A-9454-9292BA3CB8EA}"/>
              </a:ext>
            </a:extLst>
          </p:cNvPr>
          <p:cNvGrpSpPr/>
          <p:nvPr/>
        </p:nvGrpSpPr>
        <p:grpSpPr>
          <a:xfrm>
            <a:off x="2322586" y="913054"/>
            <a:ext cx="4154840" cy="5879736"/>
            <a:chOff x="2201355" y="913054"/>
            <a:chExt cx="4154840" cy="587973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926D8A0-F492-48B4-889E-23249E6C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46073" y="1582350"/>
              <a:ext cx="980485" cy="73555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D0AD77-EBE3-42E1-8942-04167DBC6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2278141" y="2512260"/>
              <a:ext cx="1590399" cy="980483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8A4341C-C919-42E2-990E-7B1A4FB9AB88}"/>
                </a:ext>
              </a:extLst>
            </p:cNvPr>
            <p:cNvGrpSpPr/>
            <p:nvPr/>
          </p:nvGrpSpPr>
          <p:grpSpPr>
            <a:xfrm>
              <a:off x="2859099" y="913054"/>
              <a:ext cx="2754433" cy="696016"/>
              <a:chOff x="1935664" y="1515032"/>
              <a:chExt cx="3417813" cy="705693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D9BF98A0-7A5F-45AB-9DA0-E48DDB0B3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44" b="20843"/>
              <a:stretch/>
            </p:blipFill>
            <p:spPr>
              <a:xfrm>
                <a:off x="1935664" y="1515032"/>
                <a:ext cx="3104720" cy="705693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E66C9D-4B87-405F-A29A-160571015ECA}"/>
                  </a:ext>
                </a:extLst>
              </p:cNvPr>
              <p:cNvSpPr txBox="1"/>
              <p:nvPr/>
            </p:nvSpPr>
            <p:spPr>
              <a:xfrm>
                <a:off x="2647064" y="1633837"/>
                <a:ext cx="2706413" cy="46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근접 </a:t>
                </a:r>
                <a:r>
                  <a:rPr lang="ko-KR" altLang="en-US" sz="2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거치율</a:t>
                </a:r>
                <a:endPara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EE36FA-BCFE-42AD-B32A-AE60940E6A7B}"/>
                </a:ext>
              </a:extLst>
            </p:cNvPr>
            <p:cNvSpPr txBox="1"/>
            <p:nvPr/>
          </p:nvSpPr>
          <p:spPr>
            <a:xfrm>
              <a:off x="2466919" y="2745085"/>
              <a:ext cx="1401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실시간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9E737C-D768-4653-B82D-5F269B99F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4566009" y="2512260"/>
              <a:ext cx="1590399" cy="9804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6A8600-A5BA-4FF4-9919-03D8F8AC998F}"/>
                </a:ext>
              </a:extLst>
            </p:cNvPr>
            <p:cNvSpPr txBox="1"/>
            <p:nvPr/>
          </p:nvSpPr>
          <p:spPr>
            <a:xfrm>
              <a:off x="4754787" y="2745085"/>
              <a:ext cx="1401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위경도 데이터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4F3D1D6-4EA7-4783-B85F-C33C08BC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54" b="47206" l="31063" r="4789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9" t="22060" r="50000" b="50000"/>
            <a:stretch/>
          </p:blipFill>
          <p:spPr>
            <a:xfrm>
              <a:off x="3901853" y="2675603"/>
              <a:ext cx="664156" cy="64232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6B5CD8-245C-4609-B7FE-9BCAB636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27032" y="3578155"/>
              <a:ext cx="980485" cy="7355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FC17243-B97C-49FC-B703-CD093B7F8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2201355" y="4379396"/>
              <a:ext cx="4154840" cy="241339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E9A2EF-22E6-4F54-8B16-DF15D95FACBF}"/>
                </a:ext>
              </a:extLst>
            </p:cNvPr>
            <p:cNvSpPr txBox="1"/>
            <p:nvPr/>
          </p:nvSpPr>
          <p:spPr>
            <a:xfrm>
              <a:off x="2795623" y="4738051"/>
              <a:ext cx="2955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위경도 데이터로    대여소간 거리를 구한다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129FF1-4DEA-49FE-9D13-67B9A5E90840}"/>
                </a:ext>
              </a:extLst>
            </p:cNvPr>
            <p:cNvSpPr txBox="1"/>
            <p:nvPr/>
          </p:nvSpPr>
          <p:spPr>
            <a:xfrm>
              <a:off x="2795623" y="5316976"/>
              <a:ext cx="3215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거리가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700m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이하인 대여소 중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상위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대여소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거치율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평균을 구한다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EE4D21-EA86-4C9A-BA45-7C0E832EB386}"/>
                </a:ext>
              </a:extLst>
            </p:cNvPr>
            <p:cNvSpPr txBox="1"/>
            <p:nvPr/>
          </p:nvSpPr>
          <p:spPr>
            <a:xfrm>
              <a:off x="2795623" y="5917091"/>
              <a:ext cx="32159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구한 거치율을 근접 거치율로 실시간 데이터에 추가 한다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76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489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만들기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86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2EB63C-A87F-4BC1-919D-F68E50C798F9}"/>
              </a:ext>
            </a:extLst>
          </p:cNvPr>
          <p:cNvGrpSpPr/>
          <p:nvPr/>
        </p:nvGrpSpPr>
        <p:grpSpPr>
          <a:xfrm>
            <a:off x="2751444" y="831391"/>
            <a:ext cx="8628512" cy="1774872"/>
            <a:chOff x="2553145" y="1367101"/>
            <a:chExt cx="8628512" cy="17748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A6AC0A-4A7D-458E-9717-1104626A0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7952683" y="1367101"/>
              <a:ext cx="3228974" cy="1774872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0B4E3AB-D5F3-4E87-A6EC-FCF3F7A720B6}"/>
                </a:ext>
              </a:extLst>
            </p:cNvPr>
            <p:cNvGrpSpPr/>
            <p:nvPr/>
          </p:nvGrpSpPr>
          <p:grpSpPr>
            <a:xfrm>
              <a:off x="2553145" y="1918376"/>
              <a:ext cx="2659841" cy="696016"/>
              <a:chOff x="1935664" y="1515032"/>
              <a:chExt cx="3300442" cy="70569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0CF1A4E-564D-40E0-A028-4ACD47D7A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44" b="20843"/>
              <a:stretch/>
            </p:blipFill>
            <p:spPr>
              <a:xfrm>
                <a:off x="1935664" y="1515032"/>
                <a:ext cx="3104720" cy="70569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67606C-143B-4564-93E9-92F5FDA608C3}"/>
                  </a:ext>
                </a:extLst>
              </p:cNvPr>
              <p:cNvSpPr txBox="1"/>
              <p:nvPr/>
            </p:nvSpPr>
            <p:spPr>
              <a:xfrm>
                <a:off x="2529693" y="1633837"/>
                <a:ext cx="2706413" cy="46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강수량 </a:t>
                </a:r>
                <a:r>
                  <a:rPr lang="ko-KR" altLang="en-US" sz="2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라벨링</a:t>
                </a:r>
                <a:endPara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47E60D6-7BFC-4E45-BF39-D33A1E3D0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370" y="1840627"/>
              <a:ext cx="1773018" cy="735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ED8391-4CBF-4129-9E06-D3143F8B9FBC}"/>
                </a:ext>
              </a:extLst>
            </p:cNvPr>
            <p:cNvSpPr txBox="1"/>
            <p:nvPr/>
          </p:nvSpPr>
          <p:spPr>
            <a:xfrm>
              <a:off x="8305800" y="1556301"/>
              <a:ext cx="2562226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맑음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0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적은비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(~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시간당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5mm) : 1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많은비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(&gt;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시간당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5mm ) : 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B412244-2F14-4EDE-8768-42E1DF1071B3}"/>
              </a:ext>
            </a:extLst>
          </p:cNvPr>
          <p:cNvGrpSpPr/>
          <p:nvPr/>
        </p:nvGrpSpPr>
        <p:grpSpPr>
          <a:xfrm>
            <a:off x="2751444" y="2736713"/>
            <a:ext cx="8492729" cy="1703698"/>
            <a:chOff x="2521299" y="1411514"/>
            <a:chExt cx="8492729" cy="170369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9DAC58-8E2D-41DF-A529-C8F4A1229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7877176" y="1411514"/>
              <a:ext cx="3136852" cy="1703698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609CDC-F336-45B7-9AA0-380995EAE1AE}"/>
                </a:ext>
              </a:extLst>
            </p:cNvPr>
            <p:cNvGrpSpPr/>
            <p:nvPr/>
          </p:nvGrpSpPr>
          <p:grpSpPr>
            <a:xfrm>
              <a:off x="2521299" y="1883226"/>
              <a:ext cx="2691686" cy="696016"/>
              <a:chOff x="1896147" y="1479393"/>
              <a:chExt cx="3339957" cy="70569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DE64D255-1C19-48B1-B850-F8333EE13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44" b="20843"/>
              <a:stretch/>
            </p:blipFill>
            <p:spPr>
              <a:xfrm>
                <a:off x="1896147" y="1479393"/>
                <a:ext cx="3104720" cy="70569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440297-CDB6-4CC3-9C53-1EC33E3B108A}"/>
                  </a:ext>
                </a:extLst>
              </p:cNvPr>
              <p:cNvSpPr txBox="1"/>
              <p:nvPr/>
            </p:nvSpPr>
            <p:spPr>
              <a:xfrm>
                <a:off x="2529691" y="1618082"/>
                <a:ext cx="2706413" cy="46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풍속 </a:t>
                </a:r>
                <a:r>
                  <a:rPr lang="ko-KR" altLang="en-US" sz="2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라벨링</a:t>
                </a:r>
                <a:endPara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664F74A-BA29-48E0-9624-8CD697A0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061" y="1863459"/>
              <a:ext cx="1773018" cy="7355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2D2509-F399-44C1-AD5C-663CF380D06E}"/>
                </a:ext>
              </a:extLst>
            </p:cNvPr>
            <p:cNvSpPr txBox="1"/>
            <p:nvPr/>
          </p:nvSpPr>
          <p:spPr>
            <a:xfrm>
              <a:off x="8213678" y="1601653"/>
              <a:ext cx="2676566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바람조금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(0.0~1.5) : 0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바람적당히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(1.6~7.9) : 1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바람많이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(8.0~13.8) :  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91453E-9595-4064-AE6B-8DF165E9F429}"/>
              </a:ext>
            </a:extLst>
          </p:cNvPr>
          <p:cNvGrpSpPr/>
          <p:nvPr/>
        </p:nvGrpSpPr>
        <p:grpSpPr>
          <a:xfrm>
            <a:off x="3032074" y="4664642"/>
            <a:ext cx="7729559" cy="2045687"/>
            <a:chOff x="3032074" y="4664642"/>
            <a:chExt cx="7729559" cy="204568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10EF416-8FEE-475C-8E51-D1499F4D3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6" t="18877" r="44280" b="38613"/>
            <a:stretch/>
          </p:blipFill>
          <p:spPr>
            <a:xfrm>
              <a:off x="8208438" y="4664642"/>
              <a:ext cx="2553195" cy="2045687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902740-C752-4A32-82CC-9EC67B2849E3}"/>
                </a:ext>
              </a:extLst>
            </p:cNvPr>
            <p:cNvGrpSpPr/>
            <p:nvPr/>
          </p:nvGrpSpPr>
          <p:grpSpPr>
            <a:xfrm>
              <a:off x="3032074" y="5121137"/>
              <a:ext cx="2160219" cy="696016"/>
              <a:chOff x="1935664" y="1515032"/>
              <a:chExt cx="3304316" cy="705693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2AD9EAB-FAC2-4A63-A830-4FA8E9673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44" b="20843"/>
              <a:stretch/>
            </p:blipFill>
            <p:spPr>
              <a:xfrm>
                <a:off x="1935664" y="1515032"/>
                <a:ext cx="3104720" cy="705693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48EE6F0-C6DE-4B86-BFAD-B42F6BD4AA93}"/>
                  </a:ext>
                </a:extLst>
              </p:cNvPr>
              <p:cNvSpPr txBox="1"/>
              <p:nvPr/>
            </p:nvSpPr>
            <p:spPr>
              <a:xfrm>
                <a:off x="2258951" y="1680496"/>
                <a:ext cx="2981029" cy="40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미세먼지 </a:t>
                </a:r>
                <a:r>
                  <a:rPr lang="ko-KR" altLang="en-US" sz="20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라벨링</a:t>
                </a:r>
                <a:endPara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243647F-B431-4E88-93CA-42923A56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669" y="5101370"/>
              <a:ext cx="1773018" cy="73555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56FC55-708D-45A8-A22C-3A2657921AD5}"/>
                </a:ext>
              </a:extLst>
            </p:cNvPr>
            <p:cNvSpPr txBox="1"/>
            <p:nvPr/>
          </p:nvSpPr>
          <p:spPr>
            <a:xfrm>
              <a:off x="8598527" y="4848027"/>
              <a:ext cx="1951812" cy="1606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PM10 :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미세먼지 농도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0-30 : 0 (</a:t>
              </a:r>
              <a:r>
                <a:rPr lang="ko-KR" altLang="en-US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좋음</a:t>
              </a: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endPara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81-150 : 2 (</a:t>
              </a:r>
              <a:r>
                <a:rPr lang="ko-KR" altLang="en-US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나쁨</a:t>
              </a: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31-80 : 1 (</a:t>
              </a:r>
              <a:r>
                <a:rPr lang="ko-KR" altLang="en-US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보통</a:t>
              </a:r>
              <a:r>
                <a:rPr lang="en-US" altLang="ko-KR" sz="17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23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489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만들기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52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CDE6DB5-3C64-4A6A-AEA3-339DDB0DF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6" t="18877" r="44280" b="38613"/>
          <a:stretch/>
        </p:blipFill>
        <p:spPr>
          <a:xfrm>
            <a:off x="7559886" y="3764355"/>
            <a:ext cx="4430493" cy="188917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65A688-8972-4F76-A44F-EBF6824AC82E}"/>
              </a:ext>
            </a:extLst>
          </p:cNvPr>
          <p:cNvGrpSpPr/>
          <p:nvPr/>
        </p:nvGrpSpPr>
        <p:grpSpPr>
          <a:xfrm>
            <a:off x="2809736" y="4418918"/>
            <a:ext cx="2632594" cy="1056972"/>
            <a:chOff x="1935664" y="1515032"/>
            <a:chExt cx="3290680" cy="97641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51C3197-A8E0-48F6-BC53-066FBD809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935664" y="1515032"/>
              <a:ext cx="3104720" cy="7056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5E7608-EBBA-4A12-A570-7A1C1A7536F4}"/>
                </a:ext>
              </a:extLst>
            </p:cNvPr>
            <p:cNvSpPr txBox="1"/>
            <p:nvPr/>
          </p:nvSpPr>
          <p:spPr>
            <a:xfrm>
              <a:off x="2245315" y="1648896"/>
              <a:ext cx="2981029" cy="84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대여소 이용 빈도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4248EF3-728F-4C87-AE17-5E9325472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0" y="4341169"/>
            <a:ext cx="1773018" cy="7355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2FBB02-1650-4C87-A04C-98F2C88A4B80}"/>
              </a:ext>
            </a:extLst>
          </p:cNvPr>
          <p:cNvSpPr txBox="1"/>
          <p:nvPr/>
        </p:nvSpPr>
        <p:spPr>
          <a:xfrm>
            <a:off x="8183351" y="3907424"/>
            <a:ext cx="3721303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실시간 </a:t>
            </a:r>
            <a:r>
              <a:rPr lang="en-US" altLang="ko-KR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2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대여소의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 전 거치율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거치율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달라지면 </a:t>
            </a:r>
            <a:r>
              <a:rPr lang="en-US" altLang="ko-KR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+1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같으면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30E7FF-36A2-4E11-BDD7-406FDCCBD723}"/>
              </a:ext>
            </a:extLst>
          </p:cNvPr>
          <p:cNvGrpSpPr/>
          <p:nvPr/>
        </p:nvGrpSpPr>
        <p:grpSpPr>
          <a:xfrm>
            <a:off x="2578287" y="1976877"/>
            <a:ext cx="9403626" cy="850506"/>
            <a:chOff x="2616924" y="5558432"/>
            <a:chExt cx="9403626" cy="85050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0C47ED-C7BE-488A-935D-2AD0FE2F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2616924" y="5578200"/>
              <a:ext cx="2502108" cy="69601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705009-DA30-42ED-8328-9E3B399E12D1}"/>
                </a:ext>
              </a:extLst>
            </p:cNvPr>
            <p:cNvSpPr txBox="1"/>
            <p:nvPr/>
          </p:nvSpPr>
          <p:spPr>
            <a:xfrm>
              <a:off x="3123997" y="5695375"/>
              <a:ext cx="1819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기온 스케일링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6A57341-C554-4B9C-A2C2-F7F1D515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183" y="5558432"/>
              <a:ext cx="1773018" cy="7355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97CEAE-CA9D-4276-BD1D-BFE37916B7B9}"/>
                </a:ext>
              </a:extLst>
            </p:cNvPr>
            <p:cNvSpPr txBox="1"/>
            <p:nvPr/>
          </p:nvSpPr>
          <p:spPr>
            <a:xfrm>
              <a:off x="7432914" y="5791493"/>
              <a:ext cx="430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주간 기온 변화가 크지 않아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Min-Max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스케일링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89237A8-CCEF-4C52-BBDA-0B30D5FDC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6" t="57171" r="7288" b="15217"/>
            <a:stretch/>
          </p:blipFill>
          <p:spPr>
            <a:xfrm>
              <a:off x="7172078" y="6157014"/>
              <a:ext cx="4848472" cy="25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12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ED19F0E9-AB1A-49B2-B326-DCDA9F2BC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254769" y="3662618"/>
            <a:ext cx="2190947" cy="751298"/>
          </a:xfrm>
          <a:prstGeom prst="rect">
            <a:avLst/>
          </a:prstGeom>
        </p:spPr>
      </p:pic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489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합치기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52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E2D3B4D-97E5-4259-95B4-320AA3F46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t="3534" r="58" b="21170"/>
          <a:stretch/>
        </p:blipFill>
        <p:spPr>
          <a:xfrm>
            <a:off x="2254769" y="1774593"/>
            <a:ext cx="9591675" cy="17787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158603-E3D4-4CBC-8BDD-F97313AA0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5820975" y="744637"/>
            <a:ext cx="2459261" cy="84330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C4DAA5-8C42-4919-B7E5-84E74C6DDD04}"/>
              </a:ext>
            </a:extLst>
          </p:cNvPr>
          <p:cNvSpPr txBox="1"/>
          <p:nvPr/>
        </p:nvSpPr>
        <p:spPr>
          <a:xfrm>
            <a:off x="6296960" y="904680"/>
            <a:ext cx="194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합친 데이터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BE140D-91B0-4A92-9D85-169935B7BDB6}"/>
              </a:ext>
            </a:extLst>
          </p:cNvPr>
          <p:cNvSpPr txBox="1"/>
          <p:nvPr/>
        </p:nvSpPr>
        <p:spPr>
          <a:xfrm>
            <a:off x="2254769" y="4523215"/>
            <a:ext cx="8957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시간대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이용빈도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기온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강수량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미세먼지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풍속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대중교통과의  거리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2A1E6-32A1-4833-8315-C18CB6306462}"/>
              </a:ext>
            </a:extLst>
          </p:cNvPr>
          <p:cNvSpPr txBox="1"/>
          <p:nvPr/>
        </p:nvSpPr>
        <p:spPr>
          <a:xfrm>
            <a:off x="2387026" y="3720666"/>
            <a:ext cx="231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CFA4BF-7B33-4615-9594-477EDF7E25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1773018" y="4867436"/>
            <a:ext cx="9591675" cy="2177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D2F40A3-45D2-4046-B159-FEFC9B786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254769" y="5282047"/>
            <a:ext cx="1655079" cy="7512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64D031-7B4D-4E16-96DF-19DF52CBB747}"/>
              </a:ext>
            </a:extLst>
          </p:cNvPr>
          <p:cNvSpPr txBox="1"/>
          <p:nvPr/>
        </p:nvSpPr>
        <p:spPr>
          <a:xfrm>
            <a:off x="2387026" y="5340095"/>
            <a:ext cx="143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5BF40-2A80-4FAB-A8BF-148AEABD1AB6}"/>
              </a:ext>
            </a:extLst>
          </p:cNvPr>
          <p:cNvSpPr txBox="1"/>
          <p:nvPr/>
        </p:nvSpPr>
        <p:spPr>
          <a:xfrm>
            <a:off x="2291661" y="6080280"/>
            <a:ext cx="1029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endParaRPr lang="en-US" altLang="ko-KR" sz="2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636CBE2-A81F-4346-8966-D21529D869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2291661" y="6403680"/>
            <a:ext cx="817676" cy="21983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A522F-101A-48AC-85DA-1442667EE926}"/>
              </a:ext>
            </a:extLst>
          </p:cNvPr>
          <p:cNvSpPr/>
          <p:nvPr/>
        </p:nvSpPr>
        <p:spPr>
          <a:xfrm>
            <a:off x="4361793" y="1778320"/>
            <a:ext cx="662151" cy="17749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56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F106BF-4920-4662-B9FB-9A78D5849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1753005" y="1252796"/>
            <a:ext cx="10427187" cy="5615364"/>
          </a:xfrm>
          <a:prstGeom prst="rect">
            <a:avLst/>
          </a:prstGeom>
        </p:spPr>
      </p:pic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기초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7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E7AED3-615F-4915-AD9B-4FF3F313B2D7}"/>
              </a:ext>
            </a:extLst>
          </p:cNvPr>
          <p:cNvSpPr txBox="1"/>
          <p:nvPr/>
        </p:nvSpPr>
        <p:spPr>
          <a:xfrm>
            <a:off x="1780497" y="791130"/>
            <a:ext cx="31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부족 대여소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643395-0775-4489-9BBA-1C6AA9F4F4C1}"/>
              </a:ext>
            </a:extLst>
          </p:cNvPr>
          <p:cNvGrpSpPr/>
          <p:nvPr/>
        </p:nvGrpSpPr>
        <p:grpSpPr>
          <a:xfrm>
            <a:off x="1734377" y="1346910"/>
            <a:ext cx="3888052" cy="830997"/>
            <a:chOff x="1780497" y="5249203"/>
            <a:chExt cx="3888052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322CF-88BA-461B-B49F-35D6E11A8C70}"/>
                </a:ext>
              </a:extLst>
            </p:cNvPr>
            <p:cNvSpPr txBox="1"/>
            <p:nvPr/>
          </p:nvSpPr>
          <p:spPr>
            <a:xfrm>
              <a:off x="1780497" y="5249203"/>
              <a:ext cx="3888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전체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(1529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5000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 이상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거치율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(351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&lt;&lt;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(21600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기준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&gt;&gt;</a:t>
              </a:r>
            </a:p>
          </p:txBody>
        </p:sp>
        <p:sp>
          <p:nvSpPr>
            <p:cNvPr id="39" name="Google Shape;68;p13">
              <a:extLst>
                <a:ext uri="{FF2B5EF4-FFF2-40B4-BE49-F238E27FC236}">
                  <a16:creationId xmlns:a16="http://schemas.microsoft.com/office/drawing/2014/main" id="{4CE2904F-F320-4EB0-849C-971E7D9E5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602" y="5337864"/>
              <a:ext cx="144000" cy="144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41" name="Google Shape;68;p13">
              <a:extLst>
                <a:ext uri="{FF2B5EF4-FFF2-40B4-BE49-F238E27FC236}">
                  <a16:creationId xmlns:a16="http://schemas.microsoft.com/office/drawing/2014/main" id="{46749C6A-C5DA-42CA-B59B-A12DF5BC8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602" y="562238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56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기초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7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643395-0775-4489-9BBA-1C6AA9F4F4C1}"/>
              </a:ext>
            </a:extLst>
          </p:cNvPr>
          <p:cNvGrpSpPr/>
          <p:nvPr/>
        </p:nvGrpSpPr>
        <p:grpSpPr>
          <a:xfrm>
            <a:off x="2473591" y="2987537"/>
            <a:ext cx="3888052" cy="830997"/>
            <a:chOff x="1780497" y="5249203"/>
            <a:chExt cx="3888052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322CF-88BA-461B-B49F-35D6E11A8C70}"/>
                </a:ext>
              </a:extLst>
            </p:cNvPr>
            <p:cNvSpPr txBox="1"/>
            <p:nvPr/>
          </p:nvSpPr>
          <p:spPr>
            <a:xfrm>
              <a:off x="1780497" y="5249203"/>
              <a:ext cx="3888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전체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(1529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5000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 이상 </a:t>
              </a:r>
              <a:r>
                <a:rPr lang="ko-KR" altLang="en-US" sz="16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거치율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(351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&lt;&lt;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 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(21600 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기준</a:t>
              </a:r>
              <a:r>
                <a: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&gt;&gt;</a:t>
              </a:r>
            </a:p>
          </p:txBody>
        </p:sp>
        <p:sp>
          <p:nvSpPr>
            <p:cNvPr id="39" name="Google Shape;68;p13">
              <a:extLst>
                <a:ext uri="{FF2B5EF4-FFF2-40B4-BE49-F238E27FC236}">
                  <a16:creationId xmlns:a16="http://schemas.microsoft.com/office/drawing/2014/main" id="{4CE2904F-F320-4EB0-849C-971E7D9E5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602" y="5337864"/>
              <a:ext cx="144000" cy="144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41" name="Google Shape;68;p13">
              <a:extLst>
                <a:ext uri="{FF2B5EF4-FFF2-40B4-BE49-F238E27FC236}">
                  <a16:creationId xmlns:a16="http://schemas.microsoft.com/office/drawing/2014/main" id="{46749C6A-C5DA-42CA-B59B-A12DF5BC8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5602" y="562238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73B56C8-67A7-4ED3-837E-710C4341F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920" y="1515528"/>
            <a:ext cx="4240618" cy="282707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FAD47DD-0CE5-4428-AF02-87C0F49E9C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311295" y="1810836"/>
            <a:ext cx="2258838" cy="7512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CA20DD-8E9B-4FAD-A8DA-9C201536E566}"/>
              </a:ext>
            </a:extLst>
          </p:cNvPr>
          <p:cNvSpPr txBox="1"/>
          <p:nvPr/>
        </p:nvSpPr>
        <p:spPr>
          <a:xfrm>
            <a:off x="2477888" y="1986430"/>
            <a:ext cx="198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그래프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7601BE-41CB-4F38-BB0E-6878B2C86FFC}"/>
              </a:ext>
            </a:extLst>
          </p:cNvPr>
          <p:cNvSpPr txBox="1"/>
          <p:nvPr/>
        </p:nvSpPr>
        <p:spPr>
          <a:xfrm>
            <a:off x="2467485" y="5302159"/>
            <a:ext cx="9137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거치율이 낮는 대여소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평균 거치율은 </a:t>
            </a:r>
            <a:r>
              <a:rPr lang="ko-KR" altLang="en-US" sz="22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대여소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평균 거치율보다 항상 </a:t>
            </a:r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낮다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52A1A3-5D27-429A-B484-FCD50DA53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1943667" y="5695343"/>
            <a:ext cx="9591675" cy="2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7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97D118D-40F8-4E49-988A-5D2E748A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34" y="1538961"/>
            <a:ext cx="6471291" cy="48644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D7C36F-9117-4B4B-A8F4-1B76300B5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566907" y="729615"/>
            <a:ext cx="2015603" cy="7512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A621FC3-6D99-475C-9362-7035413C5C31}"/>
              </a:ext>
            </a:extLst>
          </p:cNvPr>
          <p:cNvSpPr txBox="1"/>
          <p:nvPr/>
        </p:nvSpPr>
        <p:spPr>
          <a:xfrm>
            <a:off x="2699163" y="787663"/>
            <a:ext cx="188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Heat Map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B5A061-1154-4431-8E9F-3EA7ECD0854B}"/>
              </a:ext>
            </a:extLst>
          </p:cNvPr>
          <p:cNvSpPr txBox="1"/>
          <p:nvPr/>
        </p:nvSpPr>
        <p:spPr>
          <a:xfrm>
            <a:off x="2254769" y="5972499"/>
            <a:ext cx="332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다중공선성이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미비</a:t>
            </a:r>
            <a:endParaRPr lang="en-US" altLang="ko-KR" sz="2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6C8FB94-7384-4C91-9DD6-16EC1B622D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2004245" y="6316720"/>
            <a:ext cx="3576748" cy="2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3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3B9B6C-3A27-450D-9660-2522120910ED}"/>
              </a:ext>
            </a:extLst>
          </p:cNvPr>
          <p:cNvGrpSpPr/>
          <p:nvPr/>
        </p:nvGrpSpPr>
        <p:grpSpPr>
          <a:xfrm>
            <a:off x="5790013" y="4440664"/>
            <a:ext cx="1516391" cy="2134484"/>
            <a:chOff x="3394261" y="4631692"/>
            <a:chExt cx="1301817" cy="18225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862FF6-5844-487A-B944-1A482FEF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261" y="4631692"/>
              <a:ext cx="1301817" cy="182254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B61BF05-B9AE-4466-8759-07DB3122E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583" y="5112689"/>
              <a:ext cx="582276" cy="61456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9F8D184-5D70-4DCD-884E-32A4514C3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680" b="68557" l="15625" r="84375">
                        <a14:foregroundMark x1="49479" y1="63918" x2="49479" y2="63918"/>
                        <a14:foregroundMark x1="75000" y1="68557" x2="75000" y2="68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5" t="17181" r="6880" b="27685"/>
          <a:stretch/>
        </p:blipFill>
        <p:spPr>
          <a:xfrm>
            <a:off x="4941544" y="5843437"/>
            <a:ext cx="1395266" cy="905003"/>
          </a:xfrm>
          <a:prstGeom prst="rect">
            <a:avLst/>
          </a:prstGeom>
        </p:spPr>
      </p:pic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41B75D86-BEE7-448D-9819-B155081FF695}"/>
              </a:ext>
            </a:extLst>
          </p:cNvPr>
          <p:cNvSpPr/>
          <p:nvPr/>
        </p:nvSpPr>
        <p:spPr>
          <a:xfrm>
            <a:off x="2165131" y="1765738"/>
            <a:ext cx="9425067" cy="2723291"/>
          </a:xfrm>
          <a:prstGeom prst="wedgeRoundRectCallout">
            <a:avLst>
              <a:gd name="adj1" fmla="val 3914"/>
              <a:gd name="adj2" fmla="val 72966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E7889-58E3-4300-89C4-48997486126A}"/>
              </a:ext>
            </a:extLst>
          </p:cNvPr>
          <p:cNvSpPr txBox="1"/>
          <p:nvPr/>
        </p:nvSpPr>
        <p:spPr>
          <a:xfrm>
            <a:off x="2436190" y="1938269"/>
            <a:ext cx="3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Calculating..  Accuracy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15543-39A7-44F6-B7D3-79888CCE0D49}"/>
              </a:ext>
            </a:extLst>
          </p:cNvPr>
          <p:cNvGrpSpPr/>
          <p:nvPr/>
        </p:nvGrpSpPr>
        <p:grpSpPr>
          <a:xfrm>
            <a:off x="6418435" y="2445739"/>
            <a:ext cx="1440000" cy="1875229"/>
            <a:chOff x="3501544" y="2307600"/>
            <a:chExt cx="1440000" cy="1875229"/>
          </a:xfrm>
        </p:grpSpPr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63C997DB-6336-4B6B-8672-72A52E8D3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0FAD193-E601-4774-9231-D863C1374700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CACDFB-4327-48C2-A719-78DEA18F4322}"/>
              </a:ext>
            </a:extLst>
          </p:cNvPr>
          <p:cNvGrpSpPr/>
          <p:nvPr/>
        </p:nvGrpSpPr>
        <p:grpSpPr>
          <a:xfrm>
            <a:off x="3316723" y="2460000"/>
            <a:ext cx="1440000" cy="1875229"/>
            <a:chOff x="3501544" y="2307600"/>
            <a:chExt cx="1440000" cy="1875229"/>
          </a:xfrm>
        </p:grpSpPr>
        <p:sp>
          <p:nvSpPr>
            <p:cNvPr id="47" name="Google Shape;69;p13">
              <a:extLst>
                <a:ext uri="{FF2B5EF4-FFF2-40B4-BE49-F238E27FC236}">
                  <a16:creationId xmlns:a16="http://schemas.microsoft.com/office/drawing/2014/main" id="{6FC50870-1540-4A30-89C7-B2DEBD333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B8F88A6-E59B-4BF6-8C3E-DCE301270EBF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D2186E-2CD7-4F48-A6D5-68746E15175E}"/>
              </a:ext>
            </a:extLst>
          </p:cNvPr>
          <p:cNvGrpSpPr/>
          <p:nvPr/>
        </p:nvGrpSpPr>
        <p:grpSpPr>
          <a:xfrm>
            <a:off x="9520148" y="2460000"/>
            <a:ext cx="1440000" cy="1875229"/>
            <a:chOff x="3501544" y="2307600"/>
            <a:chExt cx="1440000" cy="1875229"/>
          </a:xfrm>
        </p:grpSpPr>
        <p:sp>
          <p:nvSpPr>
            <p:cNvPr id="51" name="Google Shape;69;p13">
              <a:extLst>
                <a:ext uri="{FF2B5EF4-FFF2-40B4-BE49-F238E27FC236}">
                  <a16:creationId xmlns:a16="http://schemas.microsoft.com/office/drawing/2014/main" id="{B73B0029-0379-44D1-B87D-28BA344B3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615CABC-D149-415A-A32A-9FCEA71B6E81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153EA-562D-4C41-9BB3-A70453178C88}"/>
              </a:ext>
            </a:extLst>
          </p:cNvPr>
          <p:cNvSpPr txBox="1"/>
          <p:nvPr/>
        </p:nvSpPr>
        <p:spPr>
          <a:xfrm>
            <a:off x="9616966" y="2481681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21E666-369E-4D48-A829-6B7CA5F5AD5C}"/>
              </a:ext>
            </a:extLst>
          </p:cNvPr>
          <p:cNvSpPr txBox="1"/>
          <p:nvPr/>
        </p:nvSpPr>
        <p:spPr>
          <a:xfrm>
            <a:off x="6513069" y="2469866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E80169-D048-4ADD-A2C2-D073F351EA00}"/>
              </a:ext>
            </a:extLst>
          </p:cNvPr>
          <p:cNvSpPr txBox="1"/>
          <p:nvPr/>
        </p:nvSpPr>
        <p:spPr>
          <a:xfrm>
            <a:off x="3408038" y="2463893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MLP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92614-9B5D-4154-8F67-AB88FF875014}"/>
              </a:ext>
            </a:extLst>
          </p:cNvPr>
          <p:cNvSpPr txBox="1"/>
          <p:nvPr/>
        </p:nvSpPr>
        <p:spPr>
          <a:xfrm>
            <a:off x="3387207" y="3395030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0.435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3C790-AFE5-4689-A664-3EFF39BB1818}"/>
              </a:ext>
            </a:extLst>
          </p:cNvPr>
          <p:cNvSpPr txBox="1"/>
          <p:nvPr/>
        </p:nvSpPr>
        <p:spPr>
          <a:xfrm>
            <a:off x="6513068" y="3415174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0.442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43A10D-722A-4A2A-A67F-3E8330F57DE5}"/>
              </a:ext>
            </a:extLst>
          </p:cNvPr>
          <p:cNvSpPr txBox="1"/>
          <p:nvPr/>
        </p:nvSpPr>
        <p:spPr>
          <a:xfrm>
            <a:off x="9616966" y="3400913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0.460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28A41E25-C2F2-43D0-85F8-46491877E4C9}"/>
              </a:ext>
            </a:extLst>
          </p:cNvPr>
          <p:cNvSpPr/>
          <p:nvPr/>
        </p:nvSpPr>
        <p:spPr>
          <a:xfrm rot="10800000">
            <a:off x="5185148" y="3124275"/>
            <a:ext cx="774990" cy="973252"/>
          </a:xfrm>
          <a:prstGeom prst="chevron">
            <a:avLst>
              <a:gd name="adj" fmla="val 7576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E518CEBD-9E6A-491F-BBE5-A061DABBCCA4}"/>
              </a:ext>
            </a:extLst>
          </p:cNvPr>
          <p:cNvSpPr/>
          <p:nvPr/>
        </p:nvSpPr>
        <p:spPr>
          <a:xfrm rot="10800000">
            <a:off x="8316732" y="3124275"/>
            <a:ext cx="774990" cy="973252"/>
          </a:xfrm>
          <a:prstGeom prst="chevron">
            <a:avLst>
              <a:gd name="adj" fmla="val 7576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1754B9C-BEEA-49A4-922B-7EA01A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028300" y="798786"/>
            <a:ext cx="5986119" cy="81967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FEF741F-E44E-44A3-BE7A-16CAB6ACE344}"/>
              </a:ext>
            </a:extLst>
          </p:cNvPr>
          <p:cNvSpPr txBox="1"/>
          <p:nvPr/>
        </p:nvSpPr>
        <p:spPr>
          <a:xfrm>
            <a:off x="2550783" y="914331"/>
            <a:ext cx="546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레이블로 분류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506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99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3B9B6C-3A27-450D-9660-2522120910ED}"/>
              </a:ext>
            </a:extLst>
          </p:cNvPr>
          <p:cNvGrpSpPr/>
          <p:nvPr/>
        </p:nvGrpSpPr>
        <p:grpSpPr>
          <a:xfrm>
            <a:off x="5790013" y="4440664"/>
            <a:ext cx="1516391" cy="2134484"/>
            <a:chOff x="3394261" y="4631692"/>
            <a:chExt cx="1301817" cy="18225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862FF6-5844-487A-B944-1A482FEF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261" y="4631692"/>
              <a:ext cx="1301817" cy="182254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B61BF05-B9AE-4466-8759-07DB3122E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583" y="5112689"/>
              <a:ext cx="582276" cy="61456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9F8D184-5D70-4DCD-884E-32A4514C3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680" b="68557" l="15625" r="84375">
                        <a14:foregroundMark x1="49479" y1="63918" x2="49479" y2="63918"/>
                        <a14:foregroundMark x1="75000" y1="68557" x2="75000" y2="68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5" t="17181" r="6880" b="27685"/>
          <a:stretch/>
        </p:blipFill>
        <p:spPr>
          <a:xfrm>
            <a:off x="4941544" y="5843437"/>
            <a:ext cx="1395266" cy="905003"/>
          </a:xfrm>
          <a:prstGeom prst="rect">
            <a:avLst/>
          </a:prstGeom>
        </p:spPr>
      </p:pic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41B75D86-BEE7-448D-9819-B155081FF695}"/>
              </a:ext>
            </a:extLst>
          </p:cNvPr>
          <p:cNvSpPr/>
          <p:nvPr/>
        </p:nvSpPr>
        <p:spPr>
          <a:xfrm>
            <a:off x="2165131" y="1765738"/>
            <a:ext cx="9425067" cy="2723291"/>
          </a:xfrm>
          <a:prstGeom prst="wedgeRoundRectCallout">
            <a:avLst>
              <a:gd name="adj1" fmla="val 3914"/>
              <a:gd name="adj2" fmla="val 72966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E7889-58E3-4300-89C4-48997486126A}"/>
              </a:ext>
            </a:extLst>
          </p:cNvPr>
          <p:cNvSpPr txBox="1"/>
          <p:nvPr/>
        </p:nvSpPr>
        <p:spPr>
          <a:xfrm>
            <a:off x="2436190" y="1938269"/>
            <a:ext cx="30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Calculating..  Accuracy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15543-39A7-44F6-B7D3-79888CCE0D49}"/>
              </a:ext>
            </a:extLst>
          </p:cNvPr>
          <p:cNvGrpSpPr/>
          <p:nvPr/>
        </p:nvGrpSpPr>
        <p:grpSpPr>
          <a:xfrm>
            <a:off x="6418435" y="2445739"/>
            <a:ext cx="1440000" cy="1875229"/>
            <a:chOff x="3501544" y="2307600"/>
            <a:chExt cx="1440000" cy="1875229"/>
          </a:xfrm>
        </p:grpSpPr>
        <p:sp>
          <p:nvSpPr>
            <p:cNvPr id="39" name="Google Shape;69;p13">
              <a:extLst>
                <a:ext uri="{FF2B5EF4-FFF2-40B4-BE49-F238E27FC236}">
                  <a16:creationId xmlns:a16="http://schemas.microsoft.com/office/drawing/2014/main" id="{63C997DB-6336-4B6B-8672-72A52E8D3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0FAD193-E601-4774-9231-D863C1374700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CACDFB-4327-48C2-A719-78DEA18F4322}"/>
              </a:ext>
            </a:extLst>
          </p:cNvPr>
          <p:cNvGrpSpPr/>
          <p:nvPr/>
        </p:nvGrpSpPr>
        <p:grpSpPr>
          <a:xfrm>
            <a:off x="3316723" y="2460000"/>
            <a:ext cx="1440000" cy="1875229"/>
            <a:chOff x="3501544" y="2307600"/>
            <a:chExt cx="1440000" cy="1875229"/>
          </a:xfrm>
        </p:grpSpPr>
        <p:sp>
          <p:nvSpPr>
            <p:cNvPr id="47" name="Google Shape;69;p13">
              <a:extLst>
                <a:ext uri="{FF2B5EF4-FFF2-40B4-BE49-F238E27FC236}">
                  <a16:creationId xmlns:a16="http://schemas.microsoft.com/office/drawing/2014/main" id="{6FC50870-1540-4A30-89C7-B2DEBD333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B8F88A6-E59B-4BF6-8C3E-DCE301270EBF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D2186E-2CD7-4F48-A6D5-68746E15175E}"/>
              </a:ext>
            </a:extLst>
          </p:cNvPr>
          <p:cNvGrpSpPr/>
          <p:nvPr/>
        </p:nvGrpSpPr>
        <p:grpSpPr>
          <a:xfrm>
            <a:off x="9520148" y="2460000"/>
            <a:ext cx="1440000" cy="1875229"/>
            <a:chOff x="3501544" y="2307600"/>
            <a:chExt cx="1440000" cy="1875229"/>
          </a:xfrm>
        </p:grpSpPr>
        <p:sp>
          <p:nvSpPr>
            <p:cNvPr id="51" name="Google Shape;69;p13">
              <a:extLst>
                <a:ext uri="{FF2B5EF4-FFF2-40B4-BE49-F238E27FC236}">
                  <a16:creationId xmlns:a16="http://schemas.microsoft.com/office/drawing/2014/main" id="{B73B0029-0379-44D1-B87D-28BA344B3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1544" y="2742829"/>
              <a:ext cx="1440000" cy="1440000"/>
            </a:xfrm>
            <a:prstGeom prst="donut">
              <a:avLst>
                <a:gd name="adj" fmla="val 11834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615CABC-D149-415A-A32A-9FCEA71B6E81}"/>
                </a:ext>
              </a:extLst>
            </p:cNvPr>
            <p:cNvSpPr/>
            <p:nvPr/>
          </p:nvSpPr>
          <p:spPr>
            <a:xfrm>
              <a:off x="3501544" y="2307600"/>
              <a:ext cx="1440000" cy="399269"/>
            </a:xfrm>
            <a:prstGeom prst="roundRect">
              <a:avLst/>
            </a:prstGeom>
            <a:solidFill>
              <a:srgbClr val="5F5F5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153EA-562D-4C41-9BB3-A70453178C88}"/>
              </a:ext>
            </a:extLst>
          </p:cNvPr>
          <p:cNvSpPr txBox="1"/>
          <p:nvPr/>
        </p:nvSpPr>
        <p:spPr>
          <a:xfrm>
            <a:off x="9616966" y="2481681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21E666-369E-4D48-A829-6B7CA5F5AD5C}"/>
              </a:ext>
            </a:extLst>
          </p:cNvPr>
          <p:cNvSpPr txBox="1"/>
          <p:nvPr/>
        </p:nvSpPr>
        <p:spPr>
          <a:xfrm>
            <a:off x="6513069" y="2469866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E80169-D048-4ADD-A2C2-D073F351EA00}"/>
              </a:ext>
            </a:extLst>
          </p:cNvPr>
          <p:cNvSpPr txBox="1"/>
          <p:nvPr/>
        </p:nvSpPr>
        <p:spPr>
          <a:xfrm>
            <a:off x="3408038" y="2463893"/>
            <a:ext cx="12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MLP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92614-9B5D-4154-8F67-AB88FF875014}"/>
              </a:ext>
            </a:extLst>
          </p:cNvPr>
          <p:cNvSpPr txBox="1"/>
          <p:nvPr/>
        </p:nvSpPr>
        <p:spPr>
          <a:xfrm>
            <a:off x="3387207" y="3395030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0.729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3C790-AFE5-4689-A664-3EFF39BB1818}"/>
              </a:ext>
            </a:extLst>
          </p:cNvPr>
          <p:cNvSpPr txBox="1"/>
          <p:nvPr/>
        </p:nvSpPr>
        <p:spPr>
          <a:xfrm>
            <a:off x="6513068" y="3415174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0.738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43A10D-722A-4A2A-A67F-3E8330F57DE5}"/>
              </a:ext>
            </a:extLst>
          </p:cNvPr>
          <p:cNvSpPr txBox="1"/>
          <p:nvPr/>
        </p:nvSpPr>
        <p:spPr>
          <a:xfrm>
            <a:off x="9616966" y="3400913"/>
            <a:ext cx="12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0.739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28A41E25-C2F2-43D0-85F8-46491877E4C9}"/>
              </a:ext>
            </a:extLst>
          </p:cNvPr>
          <p:cNvSpPr/>
          <p:nvPr/>
        </p:nvSpPr>
        <p:spPr>
          <a:xfrm rot="10800000">
            <a:off x="5185148" y="3124275"/>
            <a:ext cx="774990" cy="973252"/>
          </a:xfrm>
          <a:prstGeom prst="chevron">
            <a:avLst>
              <a:gd name="adj" fmla="val 7576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E518CEBD-9E6A-491F-BBE5-A061DABBCCA4}"/>
              </a:ext>
            </a:extLst>
          </p:cNvPr>
          <p:cNvSpPr/>
          <p:nvPr/>
        </p:nvSpPr>
        <p:spPr>
          <a:xfrm rot="10800000">
            <a:off x="8316732" y="3124275"/>
            <a:ext cx="774990" cy="973252"/>
          </a:xfrm>
          <a:prstGeom prst="chevron">
            <a:avLst>
              <a:gd name="adj" fmla="val 7576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1754B9C-BEEA-49A4-922B-7EA01A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028300" y="798786"/>
            <a:ext cx="5986119" cy="81967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FEF741F-E44E-44A3-BE7A-16CAB6ACE344}"/>
              </a:ext>
            </a:extLst>
          </p:cNvPr>
          <p:cNvSpPr txBox="1"/>
          <p:nvPr/>
        </p:nvSpPr>
        <p:spPr>
          <a:xfrm>
            <a:off x="2550783" y="914331"/>
            <a:ext cx="546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레이블로 분류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6285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285358"/>
            <a:ext cx="1697211" cy="967437"/>
            <a:chOff x="15181" y="228785"/>
            <a:chExt cx="2012572" cy="5698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228785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Further</a:t>
              </a:r>
            </a:p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Study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4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7D8BA2-24AB-4AC1-B7FE-0E8E45AC03AA}"/>
              </a:ext>
            </a:extLst>
          </p:cNvPr>
          <p:cNvGrpSpPr/>
          <p:nvPr/>
        </p:nvGrpSpPr>
        <p:grpSpPr>
          <a:xfrm>
            <a:off x="182619" y="3703619"/>
            <a:ext cx="1590399" cy="419014"/>
            <a:chOff x="171178" y="2511608"/>
            <a:chExt cx="1590399" cy="4190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913D74-1E38-40CD-9A9D-DAA6EA5DE36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EE12D6-D049-4F4D-99CA-D32A1792C030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F26F902-944E-484D-9E75-C72D29ABB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181196" y="863816"/>
            <a:ext cx="1655079" cy="7512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14948B-4428-461D-BDF0-ED1ECCCD0F4B}"/>
              </a:ext>
            </a:extLst>
          </p:cNvPr>
          <p:cNvSpPr txBox="1"/>
          <p:nvPr/>
        </p:nvSpPr>
        <p:spPr>
          <a:xfrm>
            <a:off x="2397535" y="947077"/>
            <a:ext cx="143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B2BDD2-4F91-4FAB-9183-B3FA49E4DFAB}"/>
              </a:ext>
            </a:extLst>
          </p:cNvPr>
          <p:cNvSpPr txBox="1"/>
          <p:nvPr/>
        </p:nvSpPr>
        <p:spPr>
          <a:xfrm>
            <a:off x="2397533" y="1665451"/>
            <a:ext cx="913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Long Short Term Memory network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약자로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RNN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33FDC9-1BA5-4E89-82A8-BC636B986B62}"/>
              </a:ext>
            </a:extLst>
          </p:cNvPr>
          <p:cNvSpPr txBox="1"/>
          <p:nvPr/>
        </p:nvSpPr>
        <p:spPr>
          <a:xfrm>
            <a:off x="2397533" y="2263846"/>
            <a:ext cx="913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장기기억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하지 </a:t>
            </a: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못하는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문제점을 해결한 모델입니다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317869B-5A71-4C8B-80F0-98433CDB56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1873715" y="2058635"/>
            <a:ext cx="9591675" cy="21777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187650D-800F-4DE6-869B-AD1441F20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1962084" y="2663955"/>
            <a:ext cx="6677419" cy="217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A203A7-0D49-4D09-BF3D-E4329D245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0" y="2827383"/>
            <a:ext cx="7618826" cy="291326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0EA59E-373D-4FAB-B3CE-D4DB4D3DBD2D}"/>
              </a:ext>
            </a:extLst>
          </p:cNvPr>
          <p:cNvGrpSpPr/>
          <p:nvPr/>
        </p:nvGrpSpPr>
        <p:grpSpPr>
          <a:xfrm>
            <a:off x="9398790" y="3146973"/>
            <a:ext cx="2191408" cy="612000"/>
            <a:chOff x="9398790" y="3264839"/>
            <a:chExt cx="2191408" cy="61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D4320-9773-40F9-8D45-D4B5A4ADBAD0}"/>
                </a:ext>
              </a:extLst>
            </p:cNvPr>
            <p:cNvSpPr txBox="1"/>
            <p:nvPr/>
          </p:nvSpPr>
          <p:spPr>
            <a:xfrm>
              <a:off x="9398790" y="3264839"/>
              <a:ext cx="2191408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      실제 데이터</a:t>
              </a:r>
              <a:endParaRPr lang="en-US" altLang="ko-KR" dirty="0"/>
            </a:p>
            <a:p>
              <a:r>
                <a:rPr lang="ko-KR" altLang="en-US" dirty="0"/>
                <a:t>              예측 데이터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307E216-48D7-45D4-9E4C-437BB0A8E111}"/>
                </a:ext>
              </a:extLst>
            </p:cNvPr>
            <p:cNvCxnSpPr>
              <a:cxnSpLocks/>
            </p:cNvCxnSpPr>
            <p:nvPr/>
          </p:nvCxnSpPr>
          <p:spPr>
            <a:xfrm>
              <a:off x="9501971" y="3431298"/>
              <a:ext cx="656309" cy="0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9EFC0A2-0DCC-409E-9125-7C66899322F7}"/>
                </a:ext>
              </a:extLst>
            </p:cNvPr>
            <p:cNvCxnSpPr>
              <a:cxnSpLocks/>
            </p:cNvCxnSpPr>
            <p:nvPr/>
          </p:nvCxnSpPr>
          <p:spPr>
            <a:xfrm>
              <a:off x="9501970" y="3765528"/>
              <a:ext cx="65630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2271D1-3D78-46D3-9C2E-9A0C3F4DE89A}"/>
              </a:ext>
            </a:extLst>
          </p:cNvPr>
          <p:cNvSpPr txBox="1"/>
          <p:nvPr/>
        </p:nvSpPr>
        <p:spPr>
          <a:xfrm>
            <a:off x="2557538" y="5910579"/>
            <a:ext cx="9137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적은 양의 데이터로 인해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time-shifting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된 것 일 뿐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예측이 </a:t>
            </a:r>
            <a:r>
              <a:rPr lang="ko-KR" altLang="en-US" sz="2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어려움</a:t>
            </a:r>
            <a:endParaRPr lang="en-US" altLang="ko-KR" sz="2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1283F3-853A-4173-9E0E-EF723DC81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57171" r="7288" b="15217"/>
          <a:stretch/>
        </p:blipFill>
        <p:spPr>
          <a:xfrm>
            <a:off x="2033720" y="6303762"/>
            <a:ext cx="9338473" cy="2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429AAB9-5B0E-40E2-884F-C5D755013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"/>
          <a:stretch/>
        </p:blipFill>
        <p:spPr>
          <a:xfrm>
            <a:off x="3336528" y="225987"/>
            <a:ext cx="5343826" cy="66320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971F6C-08E4-47B1-B37F-255987F27610}"/>
              </a:ext>
            </a:extLst>
          </p:cNvPr>
          <p:cNvSpPr/>
          <p:nvPr/>
        </p:nvSpPr>
        <p:spPr>
          <a:xfrm>
            <a:off x="4531790" y="470921"/>
            <a:ext cx="2692099" cy="1274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4672772" y="388853"/>
            <a:ext cx="2410134" cy="1231839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7" y="1160002"/>
              <a:ext cx="2426698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Google Shape;74;p14">
            <a:extLst>
              <a:ext uri="{FF2B5EF4-FFF2-40B4-BE49-F238E27FC236}">
                <a16:creationId xmlns:a16="http://schemas.microsoft.com/office/drawing/2014/main" id="{0CAC2909-99E0-4A06-89EF-E96204759C3A}"/>
              </a:ext>
            </a:extLst>
          </p:cNvPr>
          <p:cNvSpPr txBox="1">
            <a:spLocks/>
          </p:cNvSpPr>
          <p:nvPr/>
        </p:nvSpPr>
        <p:spPr>
          <a:xfrm>
            <a:off x="4531790" y="1687420"/>
            <a:ext cx="2692099" cy="7397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600" b="1" dirty="0">
              <a:solidFill>
                <a:srgbClr val="009A4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Google Shape;75;p14">
            <a:extLst>
              <a:ext uri="{FF2B5EF4-FFF2-40B4-BE49-F238E27FC236}">
                <a16:creationId xmlns:a16="http://schemas.microsoft.com/office/drawing/2014/main" id="{30496EA0-4506-49FC-83CA-F9604577FF58}"/>
              </a:ext>
            </a:extLst>
          </p:cNvPr>
          <p:cNvSpPr txBox="1">
            <a:spLocks/>
          </p:cNvSpPr>
          <p:nvPr/>
        </p:nvSpPr>
        <p:spPr>
          <a:xfrm>
            <a:off x="4823190" y="2308130"/>
            <a:ext cx="2915036" cy="42362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SzPts val="2400"/>
            </a:pPr>
            <a:r>
              <a:rPr lang="en-US" altLang="ko-KR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  <a:p>
            <a:pPr algn="l">
              <a:lnSpc>
                <a:spcPct val="150000"/>
              </a:lnSpc>
              <a:buSzPts val="2400"/>
            </a:pPr>
            <a:r>
              <a:rPr lang="en-US" altLang="ko-KR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  <a:p>
            <a:pPr algn="l">
              <a:lnSpc>
                <a:spcPct val="150000"/>
              </a:lnSpc>
              <a:buSzPts val="2400"/>
            </a:pPr>
            <a:r>
              <a:rPr lang="en-US" altLang="ko-KR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b="1" dirty="0" err="1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b="1" dirty="0">
              <a:solidFill>
                <a:srgbClr val="5F5F5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50000"/>
              </a:lnSpc>
              <a:buSzPts val="2400"/>
            </a:pPr>
            <a:r>
              <a:rPr lang="en-US" altLang="ko-KR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  <a:p>
            <a:pPr algn="l">
              <a:lnSpc>
                <a:spcPct val="150000"/>
              </a:lnSpc>
              <a:buSzPts val="2400"/>
            </a:pPr>
            <a:r>
              <a:rPr lang="en-US" altLang="ko-KR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b="1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  <a:endParaRPr lang="ko-KR" altLang="en-US" sz="3200" b="1" dirty="0">
              <a:solidFill>
                <a:srgbClr val="5F5F5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54E5FA8-B9F7-48FA-93ED-E8FA3DE64129}"/>
              </a:ext>
            </a:extLst>
          </p:cNvPr>
          <p:cNvCxnSpPr>
            <a:cxnSpLocks/>
          </p:cNvCxnSpPr>
          <p:nvPr/>
        </p:nvCxnSpPr>
        <p:spPr>
          <a:xfrm>
            <a:off x="4804952" y="2369082"/>
            <a:ext cx="2246802" cy="0"/>
          </a:xfrm>
          <a:prstGeom prst="line">
            <a:avLst/>
          </a:prstGeom>
          <a:ln w="31750">
            <a:solidFill>
              <a:srgbClr val="009A4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82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129212" y="105112"/>
            <a:ext cx="1697211" cy="1200329"/>
            <a:chOff x="102241" y="122610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02241" y="122610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자발적 순환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유도 방안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8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4FE23C-1891-4BF6-A9BC-3ED88C0BCA4A}"/>
              </a:ext>
            </a:extLst>
          </p:cNvPr>
          <p:cNvGrpSpPr/>
          <p:nvPr/>
        </p:nvGrpSpPr>
        <p:grpSpPr>
          <a:xfrm>
            <a:off x="182619" y="4388334"/>
            <a:ext cx="1590399" cy="419014"/>
            <a:chOff x="171178" y="2511608"/>
            <a:chExt cx="1590399" cy="41901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C84AE9-F429-47A7-8255-753694461078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9E9F1F-8987-48BC-8335-0AB36C4B3B0D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0F0D55-4EFB-4E21-BDFF-3343C73819C1}"/>
              </a:ext>
            </a:extLst>
          </p:cNvPr>
          <p:cNvGrpSpPr/>
          <p:nvPr/>
        </p:nvGrpSpPr>
        <p:grpSpPr>
          <a:xfrm>
            <a:off x="225300" y="3741086"/>
            <a:ext cx="1405559" cy="365211"/>
            <a:chOff x="201621" y="4403811"/>
            <a:chExt cx="1405559" cy="3652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B33B46D-4450-4246-820D-3C2E8499AE85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29597C-6D7F-4493-9300-FE464E87063F}"/>
                </a:ext>
              </a:extLst>
            </p:cNvPr>
            <p:cNvSpPr txBox="1"/>
            <p:nvPr/>
          </p:nvSpPr>
          <p:spPr>
            <a:xfrm>
              <a:off x="219173" y="4430468"/>
              <a:ext cx="1372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07149C4-F5DE-4157-90A2-776880FF425F}"/>
              </a:ext>
            </a:extLst>
          </p:cNvPr>
          <p:cNvGrpSpPr/>
          <p:nvPr/>
        </p:nvGrpSpPr>
        <p:grpSpPr>
          <a:xfrm>
            <a:off x="2941771" y="1178126"/>
            <a:ext cx="3624972" cy="3604116"/>
            <a:chOff x="2602547" y="1269703"/>
            <a:chExt cx="3118815" cy="32754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EB6BE9A-7F87-4731-A0BB-54E0675D127C}"/>
                </a:ext>
              </a:extLst>
            </p:cNvPr>
            <p:cNvGrpSpPr/>
            <p:nvPr/>
          </p:nvGrpSpPr>
          <p:grpSpPr>
            <a:xfrm>
              <a:off x="2602547" y="2312831"/>
              <a:ext cx="1684973" cy="2232338"/>
              <a:chOff x="2622867" y="-1022165"/>
              <a:chExt cx="3777933" cy="4758943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4200F71-8CE6-4BAF-95CD-6E111833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2867" y="-1022165"/>
                <a:ext cx="3777933" cy="475894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D626DAF-E351-4EE6-81AD-A0DAF459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726" y="325879"/>
                <a:ext cx="1853833" cy="1853833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29" name="말풍선: 모서리가 둥근 사각형 28">
              <a:extLst>
                <a:ext uri="{FF2B5EF4-FFF2-40B4-BE49-F238E27FC236}">
                  <a16:creationId xmlns:a16="http://schemas.microsoft.com/office/drawing/2014/main" id="{5DA7BA37-30FF-4FC4-BEA2-4675283B4614}"/>
                </a:ext>
              </a:extLst>
            </p:cNvPr>
            <p:cNvSpPr/>
            <p:nvPr/>
          </p:nvSpPr>
          <p:spPr>
            <a:xfrm>
              <a:off x="3616960" y="1269703"/>
              <a:ext cx="1995849" cy="994172"/>
            </a:xfrm>
            <a:prstGeom prst="wedgeRoundRectCallout">
              <a:avLst>
                <a:gd name="adj1" fmla="val -37431"/>
                <a:gd name="adj2" fmla="val 82604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C37D77-644F-4236-8BB7-FCDF9AB8531C}"/>
                </a:ext>
              </a:extLst>
            </p:cNvPr>
            <p:cNvSpPr txBox="1"/>
            <p:nvPr/>
          </p:nvSpPr>
          <p:spPr>
            <a:xfrm>
              <a:off x="3725513" y="1422416"/>
              <a:ext cx="1995849" cy="69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반납하고 싶은데 어디다 하지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2756BA-520A-4949-926F-7E6A3DF9FF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296" l="10000" r="90000">
                        <a14:foregroundMark x1="15185" y1="90556" x2="20556" y2="91667"/>
                        <a14:foregroundMark x1="13796" y1="91019" x2="22130" y2="90741"/>
                        <a14:foregroundMark x1="22130" y1="90741" x2="22130" y2="90741"/>
                        <a14:foregroundMark x1="18889" y1="91019" x2="24630" y2="91296"/>
                        <a14:foregroundMark x1="18889" y1="91389" x2="29352" y2="92222"/>
                        <a14:foregroundMark x1="28333" y1="92685" x2="25833" y2="94352"/>
                        <a14:foregroundMark x1="24907" y1="94630" x2="23519" y2="94907"/>
                        <a14:foregroundMark x1="21389" y1="95000" x2="18889" y2="95000"/>
                        <a14:foregroundMark x1="18519" y1="95000" x2="27130" y2="94444"/>
                        <a14:foregroundMark x1="27130" y1="94444" x2="27130" y2="94444"/>
                        <a14:foregroundMark x1="26667" y1="94444" x2="18519" y2="94352"/>
                        <a14:foregroundMark x1="18519" y1="94352" x2="18519" y2="94352"/>
                        <a14:foregroundMark x1="19352" y1="94907" x2="19722" y2="95741"/>
                        <a14:foregroundMark x1="20185" y1="95556" x2="20185" y2="95556"/>
                        <a14:foregroundMark x1="21574" y1="96019" x2="22407" y2="96296"/>
                        <a14:foregroundMark x1="25556" y1="96296" x2="26111" y2="96296"/>
                        <a14:foregroundMark x1="26852" y1="96296" x2="27500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5168" r="9861"/>
          <a:stretch/>
        </p:blipFill>
        <p:spPr>
          <a:xfrm>
            <a:off x="2577124" y="4030789"/>
            <a:ext cx="2630761" cy="18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59B0E0-A785-4F57-9127-DEFE7227D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93" y="2933194"/>
            <a:ext cx="1569116" cy="104317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93F59-B02C-42B6-BE9A-64F03BB256F2}"/>
              </a:ext>
            </a:extLst>
          </p:cNvPr>
          <p:cNvGrpSpPr/>
          <p:nvPr/>
        </p:nvGrpSpPr>
        <p:grpSpPr>
          <a:xfrm>
            <a:off x="8072634" y="1252796"/>
            <a:ext cx="3057491" cy="5201440"/>
            <a:chOff x="6239818" y="1247468"/>
            <a:chExt cx="3057491" cy="52014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66AEA98-F2A4-4D37-BC58-3E612DF0D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6"/>
            <a:stretch/>
          </p:blipFill>
          <p:spPr>
            <a:xfrm>
              <a:off x="6239818" y="1247468"/>
              <a:ext cx="3057491" cy="5201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6350">
              <a:solidFill>
                <a:schemeClr val="tx1"/>
              </a:solidFill>
            </a:ln>
            <a:effectLst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8AE974-E6AB-4587-A567-DD3562A5EDA8}"/>
                </a:ext>
              </a:extLst>
            </p:cNvPr>
            <p:cNvSpPr/>
            <p:nvPr/>
          </p:nvSpPr>
          <p:spPr>
            <a:xfrm>
              <a:off x="6239818" y="2060027"/>
              <a:ext cx="3057491" cy="39308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498AB-6B7C-4566-ADE1-C3C9A5B7F2A6}"/>
                </a:ext>
              </a:extLst>
            </p:cNvPr>
            <p:cNvSpPr txBox="1"/>
            <p:nvPr/>
          </p:nvSpPr>
          <p:spPr>
            <a:xfrm>
              <a:off x="6303453" y="2320590"/>
              <a:ext cx="297455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XX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사용자님의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현재 위치에서 가장 가까운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반납 대여소는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“128. </a:t>
              </a:r>
              <a:r>
                <a:rPr lang="ko-KR" altLang="en-US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신촌역</a:t>
              </a:r>
              <a:r>
                <a:rPr lang="en-US" altLang="ko-KR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</a:t>
              </a:r>
              <a:r>
                <a:rPr lang="ko-KR" altLang="en-US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호선</a:t>
              </a:r>
              <a:r>
                <a:rPr lang="en-US" altLang="ko-KR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1</a:t>
              </a:r>
              <a:r>
                <a:rPr lang="ko-KR" altLang="en-US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번출구</a:t>
              </a:r>
              <a:r>
                <a:rPr lang="ko-KR" altLang="en-US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옆</a:t>
              </a:r>
              <a:r>
                <a:rPr lang="en-US" altLang="ko-KR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대여소입니다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사용자님의 작은 배려가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서울시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운영에 큰 도움이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^^</a:t>
              </a:r>
            </a:p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17AB362-CF36-4FFF-A3DE-8127DE2C8E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156175" y="201673"/>
            <a:ext cx="3758850" cy="7512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3A5F62-1131-4D39-B904-8C008A0B618C}"/>
              </a:ext>
            </a:extLst>
          </p:cNvPr>
          <p:cNvSpPr txBox="1"/>
          <p:nvPr/>
        </p:nvSpPr>
        <p:spPr>
          <a:xfrm>
            <a:off x="2372514" y="284934"/>
            <a:ext cx="389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반납 대여소 추천 캠페인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00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2D1A5D-7E1E-42F2-8294-53139454E8CF}"/>
              </a:ext>
            </a:extLst>
          </p:cNvPr>
          <p:cNvSpPr/>
          <p:nvPr/>
        </p:nvSpPr>
        <p:spPr>
          <a:xfrm>
            <a:off x="8610600" y="5591907"/>
            <a:ext cx="1562100" cy="74597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79B23E-8495-4C1A-B48C-2DE8DE720A59}"/>
              </a:ext>
            </a:extLst>
          </p:cNvPr>
          <p:cNvSpPr/>
          <p:nvPr/>
        </p:nvSpPr>
        <p:spPr>
          <a:xfrm>
            <a:off x="2602179" y="2693194"/>
            <a:ext cx="826132" cy="200189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129212" y="105112"/>
            <a:ext cx="1697211" cy="1200329"/>
            <a:chOff x="102241" y="122610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02241" y="122610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자발적 순환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유도 방안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488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0206D3-E337-4415-AC48-6FCEC79B0EBD}"/>
              </a:ext>
            </a:extLst>
          </p:cNvPr>
          <p:cNvGrpSpPr/>
          <p:nvPr/>
        </p:nvGrpSpPr>
        <p:grpSpPr>
          <a:xfrm>
            <a:off x="225301" y="3097618"/>
            <a:ext cx="1536276" cy="365211"/>
            <a:chOff x="201621" y="4403811"/>
            <a:chExt cx="1536276" cy="3652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886B63-A962-4DBA-9977-ABD706D9C0BA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C8139B-1422-4C6A-8B93-89AEC0C288B0}"/>
                </a:ext>
              </a:extLst>
            </p:cNvPr>
            <p:cNvSpPr txBox="1"/>
            <p:nvPr/>
          </p:nvSpPr>
          <p:spPr>
            <a:xfrm>
              <a:off x="219173" y="4430468"/>
              <a:ext cx="1518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4FE23C-1891-4BF6-A9BC-3ED88C0BCA4A}"/>
              </a:ext>
            </a:extLst>
          </p:cNvPr>
          <p:cNvGrpSpPr/>
          <p:nvPr/>
        </p:nvGrpSpPr>
        <p:grpSpPr>
          <a:xfrm>
            <a:off x="182619" y="4388334"/>
            <a:ext cx="1590399" cy="419014"/>
            <a:chOff x="171178" y="2511608"/>
            <a:chExt cx="1590399" cy="41901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C84AE9-F429-47A7-8255-753694461078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9E9F1F-8987-48BC-8335-0AB36C4B3B0D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0F0D55-4EFB-4E21-BDFF-3343C73819C1}"/>
              </a:ext>
            </a:extLst>
          </p:cNvPr>
          <p:cNvGrpSpPr/>
          <p:nvPr/>
        </p:nvGrpSpPr>
        <p:grpSpPr>
          <a:xfrm>
            <a:off x="225300" y="3741086"/>
            <a:ext cx="1405559" cy="365211"/>
            <a:chOff x="201621" y="4403811"/>
            <a:chExt cx="1405559" cy="3652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B33B46D-4450-4246-820D-3C2E8499AE85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29597C-6D7F-4493-9300-FE464E87063F}"/>
                </a:ext>
              </a:extLst>
            </p:cNvPr>
            <p:cNvSpPr txBox="1"/>
            <p:nvPr/>
          </p:nvSpPr>
          <p:spPr>
            <a:xfrm>
              <a:off x="219173" y="4430468"/>
              <a:ext cx="1372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EA6154A-0E61-4DDE-AA2F-1E738495A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4" b="20843"/>
          <a:stretch/>
        </p:blipFill>
        <p:spPr>
          <a:xfrm>
            <a:off x="2050685" y="1281989"/>
            <a:ext cx="2992252" cy="7512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6C5882-9265-42D4-8903-242C499F7119}"/>
              </a:ext>
            </a:extLst>
          </p:cNvPr>
          <p:cNvSpPr txBox="1"/>
          <p:nvPr/>
        </p:nvSpPr>
        <p:spPr>
          <a:xfrm>
            <a:off x="2267023" y="1365250"/>
            <a:ext cx="3344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반납 마일리지 제도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F1B96F2-0261-4BBB-967A-B65ABF1F5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296" l="10000" r="90000">
                        <a14:foregroundMark x1="15185" y1="90556" x2="20556" y2="91667"/>
                        <a14:foregroundMark x1="13796" y1="91019" x2="22130" y2="90741"/>
                        <a14:foregroundMark x1="22130" y1="90741" x2="22130" y2="90741"/>
                        <a14:foregroundMark x1="18889" y1="91019" x2="24630" y2="91296"/>
                        <a14:foregroundMark x1="18889" y1="91389" x2="29352" y2="92222"/>
                        <a14:foregroundMark x1="28333" y1="92685" x2="25833" y2="94352"/>
                        <a14:foregroundMark x1="24907" y1="94630" x2="23519" y2="94907"/>
                        <a14:foregroundMark x1="21389" y1="95000" x2="18889" y2="95000"/>
                        <a14:foregroundMark x1="18519" y1="95000" x2="27130" y2="94444"/>
                        <a14:foregroundMark x1="27130" y1="94444" x2="27130" y2="94444"/>
                        <a14:foregroundMark x1="26667" y1="94444" x2="18519" y2="94352"/>
                        <a14:foregroundMark x1="18519" y1="94352" x2="18519" y2="94352"/>
                        <a14:foregroundMark x1="19352" y1="94907" x2="19722" y2="95741"/>
                        <a14:foregroundMark x1="20185" y1="95556" x2="20185" y2="95556"/>
                        <a14:foregroundMark x1="21574" y1="96019" x2="22407" y2="96296"/>
                        <a14:foregroundMark x1="25556" y1="96296" x2="26111" y2="96296"/>
                        <a14:foregroundMark x1="26852" y1="96296" x2="27500" y2="9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5168" r="9861"/>
          <a:stretch/>
        </p:blipFill>
        <p:spPr>
          <a:xfrm>
            <a:off x="4076383" y="3680526"/>
            <a:ext cx="1650278" cy="1129142"/>
          </a:xfrm>
          <a:prstGeom prst="rect">
            <a:avLst/>
          </a:prstGeom>
        </p:spPr>
      </p:pic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1313B7CD-594B-4EDE-A43C-000C39F8BB77}"/>
              </a:ext>
            </a:extLst>
          </p:cNvPr>
          <p:cNvSpPr/>
          <p:nvPr/>
        </p:nvSpPr>
        <p:spPr>
          <a:xfrm>
            <a:off x="2787808" y="43524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69;p13">
            <a:extLst>
              <a:ext uri="{FF2B5EF4-FFF2-40B4-BE49-F238E27FC236}">
                <a16:creationId xmlns:a16="http://schemas.microsoft.com/office/drawing/2014/main" id="{431CA8A9-32F4-413C-BE59-A997CAC72C95}"/>
              </a:ext>
            </a:extLst>
          </p:cNvPr>
          <p:cNvSpPr/>
          <p:nvPr/>
        </p:nvSpPr>
        <p:spPr>
          <a:xfrm>
            <a:off x="2940208" y="45048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9;p13">
            <a:extLst>
              <a:ext uri="{FF2B5EF4-FFF2-40B4-BE49-F238E27FC236}">
                <a16:creationId xmlns:a16="http://schemas.microsoft.com/office/drawing/2014/main" id="{F56511B7-2C5D-43A4-9B33-213C286F5FD1}"/>
              </a:ext>
            </a:extLst>
          </p:cNvPr>
          <p:cNvSpPr/>
          <p:nvPr/>
        </p:nvSpPr>
        <p:spPr>
          <a:xfrm>
            <a:off x="3092608" y="46572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9;p13">
            <a:extLst>
              <a:ext uri="{FF2B5EF4-FFF2-40B4-BE49-F238E27FC236}">
                <a16:creationId xmlns:a16="http://schemas.microsoft.com/office/drawing/2014/main" id="{53B2E35C-7D82-4EE9-82DD-C237DDBDA55F}"/>
              </a:ext>
            </a:extLst>
          </p:cNvPr>
          <p:cNvSpPr/>
          <p:nvPr/>
        </p:nvSpPr>
        <p:spPr>
          <a:xfrm>
            <a:off x="3245008" y="48096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>
            <a:extLst>
              <a:ext uri="{FF2B5EF4-FFF2-40B4-BE49-F238E27FC236}">
                <a16:creationId xmlns:a16="http://schemas.microsoft.com/office/drawing/2014/main" id="{B0C75763-64EC-4F3F-AE63-39E0D1966EE1}"/>
              </a:ext>
            </a:extLst>
          </p:cNvPr>
          <p:cNvSpPr/>
          <p:nvPr/>
        </p:nvSpPr>
        <p:spPr>
          <a:xfrm>
            <a:off x="3397408" y="49620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69;p13">
            <a:extLst>
              <a:ext uri="{FF2B5EF4-FFF2-40B4-BE49-F238E27FC236}">
                <a16:creationId xmlns:a16="http://schemas.microsoft.com/office/drawing/2014/main" id="{D99E4341-2803-408D-80F3-01C20C34947D}"/>
              </a:ext>
            </a:extLst>
          </p:cNvPr>
          <p:cNvSpPr/>
          <p:nvPr/>
        </p:nvSpPr>
        <p:spPr>
          <a:xfrm>
            <a:off x="3549808" y="51144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9;p13">
            <a:extLst>
              <a:ext uri="{FF2B5EF4-FFF2-40B4-BE49-F238E27FC236}">
                <a16:creationId xmlns:a16="http://schemas.microsoft.com/office/drawing/2014/main" id="{8B11679A-4433-4645-B715-A91DF9D59330}"/>
              </a:ext>
            </a:extLst>
          </p:cNvPr>
          <p:cNvSpPr/>
          <p:nvPr/>
        </p:nvSpPr>
        <p:spPr>
          <a:xfrm>
            <a:off x="3702208" y="52668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9;p13">
            <a:extLst>
              <a:ext uri="{FF2B5EF4-FFF2-40B4-BE49-F238E27FC236}">
                <a16:creationId xmlns:a16="http://schemas.microsoft.com/office/drawing/2014/main" id="{D853FD3D-9568-4662-AF5C-6A23895F6796}"/>
              </a:ext>
            </a:extLst>
          </p:cNvPr>
          <p:cNvSpPr/>
          <p:nvPr/>
        </p:nvSpPr>
        <p:spPr>
          <a:xfrm>
            <a:off x="3854608" y="54192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9;p13">
            <a:extLst>
              <a:ext uri="{FF2B5EF4-FFF2-40B4-BE49-F238E27FC236}">
                <a16:creationId xmlns:a16="http://schemas.microsoft.com/office/drawing/2014/main" id="{23B70D2B-24C8-4C45-BAF8-5F0B3EADBE3C}"/>
              </a:ext>
            </a:extLst>
          </p:cNvPr>
          <p:cNvSpPr/>
          <p:nvPr/>
        </p:nvSpPr>
        <p:spPr>
          <a:xfrm>
            <a:off x="4007008" y="55716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69;p13">
            <a:extLst>
              <a:ext uri="{FF2B5EF4-FFF2-40B4-BE49-F238E27FC236}">
                <a16:creationId xmlns:a16="http://schemas.microsoft.com/office/drawing/2014/main" id="{8A6425ED-BC6D-4E2C-B5A9-61F3317F62B9}"/>
              </a:ext>
            </a:extLst>
          </p:cNvPr>
          <p:cNvSpPr/>
          <p:nvPr/>
        </p:nvSpPr>
        <p:spPr>
          <a:xfrm>
            <a:off x="4159408" y="5724068"/>
            <a:ext cx="630050" cy="612000"/>
          </a:xfrm>
          <a:prstGeom prst="donut">
            <a:avLst>
              <a:gd name="adj" fmla="val 25000"/>
            </a:avLst>
          </a:prstGeom>
          <a:solidFill>
            <a:srgbClr val="009A4F">
              <a:alpha val="7485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67;p13">
            <a:extLst>
              <a:ext uri="{FF2B5EF4-FFF2-40B4-BE49-F238E27FC236}">
                <a16:creationId xmlns:a16="http://schemas.microsoft.com/office/drawing/2014/main" id="{D432042A-1E4B-4D04-9119-1B3052FB0184}"/>
              </a:ext>
            </a:extLst>
          </p:cNvPr>
          <p:cNvGrpSpPr>
            <a:grpSpLocks noChangeAspect="1"/>
          </p:cNvGrpSpPr>
          <p:nvPr/>
        </p:nvGrpSpPr>
        <p:grpSpPr>
          <a:xfrm>
            <a:off x="2699292" y="2832444"/>
            <a:ext cx="631906" cy="322972"/>
            <a:chOff x="3800625" y="1144700"/>
            <a:chExt cx="4670050" cy="2457300"/>
          </a:xfrm>
        </p:grpSpPr>
        <p:sp>
          <p:nvSpPr>
            <p:cNvPr id="76" name="Google Shape;68;p13">
              <a:extLst>
                <a:ext uri="{FF2B5EF4-FFF2-40B4-BE49-F238E27FC236}">
                  <a16:creationId xmlns:a16="http://schemas.microsoft.com/office/drawing/2014/main" id="{9C61CBA5-9815-41EA-8D9C-4819DC9C7811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69;p13">
              <a:extLst>
                <a:ext uri="{FF2B5EF4-FFF2-40B4-BE49-F238E27FC236}">
                  <a16:creationId xmlns:a16="http://schemas.microsoft.com/office/drawing/2014/main" id="{4F1AB31A-0F47-4979-AABD-B6B854D6C466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A3A08E-47EB-4328-940D-6BE63132F36D}"/>
              </a:ext>
            </a:extLst>
          </p:cNvPr>
          <p:cNvSpPr txBox="1"/>
          <p:nvPr/>
        </p:nvSpPr>
        <p:spPr>
          <a:xfrm>
            <a:off x="4954648" y="2420197"/>
            <a:ext cx="1907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xx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반납 대여소와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마일리지를 알려드립니다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9057B-4194-47A7-997F-8A45C599CF07}"/>
              </a:ext>
            </a:extLst>
          </p:cNvPr>
          <p:cNvSpPr txBox="1"/>
          <p:nvPr/>
        </p:nvSpPr>
        <p:spPr>
          <a:xfrm>
            <a:off x="7212990" y="1288164"/>
            <a:ext cx="4302391" cy="30777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반납 마일리지 적립 내역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“128. 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신촌역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호선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1</a:t>
            </a:r>
            <a:r>
              <a:rPr lang="ko-KR" altLang="en-US" sz="16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번출구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옆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“104. 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합정역 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번출구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앞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“112. 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극동방송국 앞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“831. 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이태원관광특구입구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“306. 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광화문역</a:t>
            </a:r>
            <a:r>
              <a:rPr lang="en-US" altLang="ko-KR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</a:t>
            </a:r>
            <a:r>
              <a:rPr lang="ko-KR" altLang="en-US" sz="16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번출구</a:t>
            </a:r>
            <a:r>
              <a:rPr lang="ko-KR" altLang="en-US" sz="16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앞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</a:t>
            </a:r>
            <a:r>
              <a:rPr lang="ko-KR" altLang="en-US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18,000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30,000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ko-KR" altLang="en-US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68103B7-B8B0-4F0B-BB1E-BB2611438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7698" y="4566191"/>
            <a:ext cx="1272974" cy="84629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15A47C-DE80-45FD-A1C4-6DEDF6FF760D}"/>
              </a:ext>
            </a:extLst>
          </p:cNvPr>
          <p:cNvGrpSpPr/>
          <p:nvPr/>
        </p:nvGrpSpPr>
        <p:grpSpPr>
          <a:xfrm>
            <a:off x="8776844" y="5694747"/>
            <a:ext cx="1237576" cy="454813"/>
            <a:chOff x="8579962" y="5731214"/>
            <a:chExt cx="1237576" cy="454813"/>
          </a:xfrm>
        </p:grpSpPr>
        <p:grpSp>
          <p:nvGrpSpPr>
            <p:cNvPr id="79" name="Google Shape;67;p13">
              <a:extLst>
                <a:ext uri="{FF2B5EF4-FFF2-40B4-BE49-F238E27FC236}">
                  <a16:creationId xmlns:a16="http://schemas.microsoft.com/office/drawing/2014/main" id="{371B51A5-DB01-4A34-93B4-FD341024E8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9962" y="5731214"/>
              <a:ext cx="262632" cy="134234"/>
              <a:chOff x="3800625" y="1144700"/>
              <a:chExt cx="4670050" cy="2457300"/>
            </a:xfrm>
          </p:grpSpPr>
          <p:sp>
            <p:nvSpPr>
              <p:cNvPr id="80" name="Google Shape;68;p13">
                <a:extLst>
                  <a:ext uri="{FF2B5EF4-FFF2-40B4-BE49-F238E27FC236}">
                    <a16:creationId xmlns:a16="http://schemas.microsoft.com/office/drawing/2014/main" id="{9120C467-779A-40D5-A60A-5DAF8E72AB09}"/>
                  </a:ext>
                </a:extLst>
              </p:cNvPr>
              <p:cNvSpPr/>
              <p:nvPr/>
            </p:nvSpPr>
            <p:spPr>
              <a:xfrm>
                <a:off x="6043975" y="1160000"/>
                <a:ext cx="2426700" cy="2426700"/>
              </a:xfrm>
              <a:prstGeom prst="ellipse">
                <a:avLst/>
              </a:prstGeom>
              <a:solidFill>
                <a:srgbClr val="323232">
                  <a:alpha val="7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69;p13">
                <a:extLst>
                  <a:ext uri="{FF2B5EF4-FFF2-40B4-BE49-F238E27FC236}">
                    <a16:creationId xmlns:a16="http://schemas.microsoft.com/office/drawing/2014/main" id="{4D05E678-8B28-4BFF-8B7D-480545089595}"/>
                  </a:ext>
                </a:extLst>
              </p:cNvPr>
              <p:cNvSpPr/>
              <p:nvPr/>
            </p:nvSpPr>
            <p:spPr>
              <a:xfrm>
                <a:off x="3800625" y="1144700"/>
                <a:ext cx="2457300" cy="2457300"/>
              </a:xfrm>
              <a:prstGeom prst="donut">
                <a:avLst>
                  <a:gd name="adj" fmla="val 25000"/>
                </a:avLst>
              </a:prstGeom>
              <a:solidFill>
                <a:srgbClr val="009A4F">
                  <a:alpha val="74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565BA0-B7CA-4AC2-B66B-C29270ADF63E}"/>
                </a:ext>
              </a:extLst>
            </p:cNvPr>
            <p:cNvSpPr txBox="1"/>
            <p:nvPr/>
          </p:nvSpPr>
          <p:spPr>
            <a:xfrm>
              <a:off x="8774358" y="5816695"/>
              <a:ext cx="1043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 기 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41D7F-4654-4BDA-A491-CE009125EEC6}"/>
              </a:ext>
            </a:extLst>
          </p:cNvPr>
          <p:cNvSpPr txBox="1"/>
          <p:nvPr/>
        </p:nvSpPr>
        <p:spPr>
          <a:xfrm>
            <a:off x="9765157" y="1862701"/>
            <a:ext cx="169721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1500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900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1700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1200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마일리지</a:t>
            </a:r>
            <a:endParaRPr lang="ko-KR" altLang="en-US" sz="1600" dirty="0"/>
          </a:p>
        </p:txBody>
      </p:sp>
      <p:sp>
        <p:nvSpPr>
          <p:cNvPr id="85" name="말풍선: 타원형 84">
            <a:extLst>
              <a:ext uri="{FF2B5EF4-FFF2-40B4-BE49-F238E27FC236}">
                <a16:creationId xmlns:a16="http://schemas.microsoft.com/office/drawing/2014/main" id="{AB81B24A-9C10-405E-92C5-A69B9C24A38D}"/>
              </a:ext>
            </a:extLst>
          </p:cNvPr>
          <p:cNvSpPr/>
          <p:nvPr/>
        </p:nvSpPr>
        <p:spPr>
          <a:xfrm>
            <a:off x="4643423" y="2116548"/>
            <a:ext cx="2173046" cy="1723142"/>
          </a:xfrm>
          <a:prstGeom prst="wedgeEllipseCallout">
            <a:avLst>
              <a:gd name="adj1" fmla="val -41807"/>
              <a:gd name="adj2" fmla="val 54002"/>
            </a:avLst>
          </a:prstGeom>
          <a:noFill/>
          <a:ln>
            <a:solidFill>
              <a:srgbClr val="009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0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0275D6-4FCA-4CEC-84F2-E4937893D925}"/>
              </a:ext>
            </a:extLst>
          </p:cNvPr>
          <p:cNvGrpSpPr/>
          <p:nvPr/>
        </p:nvGrpSpPr>
        <p:grpSpPr>
          <a:xfrm>
            <a:off x="3190216" y="1829343"/>
            <a:ext cx="5811567" cy="3647152"/>
            <a:chOff x="3146581" y="1851645"/>
            <a:chExt cx="5811567" cy="36471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005EED-F3A7-4469-B202-E8C245D29031}"/>
                </a:ext>
              </a:extLst>
            </p:cNvPr>
            <p:cNvSpPr txBox="1"/>
            <p:nvPr/>
          </p:nvSpPr>
          <p:spPr>
            <a:xfrm>
              <a:off x="3146581" y="1851645"/>
              <a:ext cx="1971829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rgbClr val="009A4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</a:t>
              </a:r>
              <a:endParaRPr lang="ko-KR" altLang="en-US" sz="19900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3ED665-0431-406B-B297-DFFCECC54A30}"/>
                </a:ext>
              </a:extLst>
            </p:cNvPr>
            <p:cNvSpPr txBox="1"/>
            <p:nvPr/>
          </p:nvSpPr>
          <p:spPr>
            <a:xfrm>
              <a:off x="7073592" y="1851645"/>
              <a:ext cx="1884556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dirty="0">
                  <a:solidFill>
                    <a:srgbClr val="5F5F5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19900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32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689A1A-DECB-4684-9D08-3D670A5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246" b="89921" l="9914" r="89990">
                          <a14:foregroundMark x1="46330" y1="8246" x2="46330" y2="8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771" y="2220976"/>
              <a:ext cx="4187854" cy="290848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845A44-4CAD-4BB4-BB01-EFA097FF320E}"/>
              </a:ext>
            </a:extLst>
          </p:cNvPr>
          <p:cNvSpPr txBox="1"/>
          <p:nvPr/>
        </p:nvSpPr>
        <p:spPr>
          <a:xfrm>
            <a:off x="36000" y="6454800"/>
            <a:ext cx="457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r>
            <a:endParaRPr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7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44805 0.4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220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47851812-FE18-465F-A291-7A9F3E8C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9993">
            <a:off x="5300627" y="3603859"/>
            <a:ext cx="2131910" cy="1417336"/>
          </a:xfrm>
          <a:prstGeom prst="rect">
            <a:avLst/>
          </a:prstGeom>
        </p:spPr>
      </p:pic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제기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C1E821-9980-4BE1-AAC3-10A96F8364DE}"/>
              </a:ext>
            </a:extLst>
          </p:cNvPr>
          <p:cNvSpPr/>
          <p:nvPr/>
        </p:nvSpPr>
        <p:spPr>
          <a:xfrm>
            <a:off x="201621" y="440381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0975F7-26A5-4A6B-97CD-F20D45716C13}"/>
              </a:ext>
            </a:extLst>
          </p:cNvPr>
          <p:cNvSpPr/>
          <p:nvPr/>
        </p:nvSpPr>
        <p:spPr>
          <a:xfrm>
            <a:off x="204242" y="312239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B3277A-1E5E-48F4-BC3E-ACC59CA3ED40}"/>
              </a:ext>
            </a:extLst>
          </p:cNvPr>
          <p:cNvGrpSpPr/>
          <p:nvPr/>
        </p:nvGrpSpPr>
        <p:grpSpPr>
          <a:xfrm>
            <a:off x="182619" y="1766790"/>
            <a:ext cx="1590399" cy="419014"/>
            <a:chOff x="171178" y="2511608"/>
            <a:chExt cx="1590399" cy="41901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F0A3D7-9FD0-4462-8C22-ECE9554084F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290D12-7185-4955-84E3-2D741A81616C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FFDCB5E-A53E-478E-9306-1277E972D87B}"/>
              </a:ext>
            </a:extLst>
          </p:cNvPr>
          <p:cNvSpPr txBox="1"/>
          <p:nvPr/>
        </p:nvSpPr>
        <p:spPr>
          <a:xfrm>
            <a:off x="210087" y="3148386"/>
            <a:ext cx="14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0E9B0-EC8B-4BD5-A524-3A569EEE90C1}"/>
              </a:ext>
            </a:extLst>
          </p:cNvPr>
          <p:cNvSpPr txBox="1"/>
          <p:nvPr/>
        </p:nvSpPr>
        <p:spPr>
          <a:xfrm>
            <a:off x="219173" y="4430468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1A0AF9-ADF8-48FF-8177-DFC635B93448}"/>
              </a:ext>
            </a:extLst>
          </p:cNvPr>
          <p:cNvGrpSpPr/>
          <p:nvPr/>
        </p:nvGrpSpPr>
        <p:grpSpPr>
          <a:xfrm>
            <a:off x="2504520" y="515691"/>
            <a:ext cx="3384809" cy="3340225"/>
            <a:chOff x="2602547" y="1269703"/>
            <a:chExt cx="3330893" cy="327546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6CCFBE-4E87-49A5-8BED-DA79C5B031FB}"/>
                </a:ext>
              </a:extLst>
            </p:cNvPr>
            <p:cNvGrpSpPr/>
            <p:nvPr/>
          </p:nvGrpSpPr>
          <p:grpSpPr>
            <a:xfrm>
              <a:off x="2602547" y="2312831"/>
              <a:ext cx="1684973" cy="2232338"/>
              <a:chOff x="2622867" y="-1022165"/>
              <a:chExt cx="3777933" cy="475894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E71DB4-462C-4DF5-9DE0-C8B082216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867" y="-1022165"/>
                <a:ext cx="3777933" cy="475894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F1EDC76-2F95-413B-9F7F-F03151AD1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2726" y="325879"/>
                <a:ext cx="1853833" cy="1853833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1839C42C-2B34-468F-96C9-801D63319F40}"/>
                </a:ext>
              </a:extLst>
            </p:cNvPr>
            <p:cNvSpPr/>
            <p:nvPr/>
          </p:nvSpPr>
          <p:spPr>
            <a:xfrm>
              <a:off x="3616960" y="1269703"/>
              <a:ext cx="2245360" cy="994172"/>
            </a:xfrm>
            <a:prstGeom prst="wedgeRoundRectCallout">
              <a:avLst>
                <a:gd name="adj1" fmla="val -37431"/>
                <a:gd name="adj2" fmla="val 82604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DABC07-E34E-4117-9540-3020DBB6B40D}"/>
                </a:ext>
              </a:extLst>
            </p:cNvPr>
            <p:cNvSpPr txBox="1"/>
            <p:nvPr/>
          </p:nvSpPr>
          <p:spPr>
            <a:xfrm>
              <a:off x="3616960" y="1443624"/>
              <a:ext cx="2316480" cy="69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날씨도 좋은데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따릉이나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타러 갈까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0A1CAEA-B2B2-4701-9CEE-897D82DB4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82" y="4524781"/>
            <a:ext cx="2044328" cy="18732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74F05EE-E539-4C93-8FF4-D06A36B8B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81" y="1877244"/>
            <a:ext cx="2131910" cy="141733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EB6982-8F38-4C32-A76B-A98F9408773C}"/>
              </a:ext>
            </a:extLst>
          </p:cNvPr>
          <p:cNvGrpSpPr/>
          <p:nvPr/>
        </p:nvGrpSpPr>
        <p:grpSpPr>
          <a:xfrm>
            <a:off x="6475477" y="514273"/>
            <a:ext cx="3212003" cy="3569672"/>
            <a:chOff x="7869330" y="1126587"/>
            <a:chExt cx="3312159" cy="35696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A7B6CFA-4D1D-4DBE-B20C-67F14B240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330" y="1737187"/>
              <a:ext cx="3312159" cy="295907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032289B-8767-420A-94E3-9346A2062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8435465" y="1126587"/>
              <a:ext cx="2093429" cy="610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5AAD5A-BB94-4C16-AB45-A0DC7D5DCB02}"/>
                </a:ext>
              </a:extLst>
            </p:cNvPr>
            <p:cNvSpPr txBox="1"/>
            <p:nvPr/>
          </p:nvSpPr>
          <p:spPr>
            <a:xfrm>
              <a:off x="8871940" y="1293388"/>
              <a:ext cx="1910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관악구청 교차로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DB3FD9-AA3D-4559-942F-BD0DBAF93A66}"/>
              </a:ext>
            </a:extLst>
          </p:cNvPr>
          <p:cNvGrpSpPr/>
          <p:nvPr/>
        </p:nvGrpSpPr>
        <p:grpSpPr>
          <a:xfrm>
            <a:off x="9128838" y="3468093"/>
            <a:ext cx="2601338" cy="3194513"/>
            <a:chOff x="9283943" y="3429000"/>
            <a:chExt cx="2601338" cy="3194513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01E4ABF-4C87-456E-A42A-9A6EF8F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943" y="4077283"/>
              <a:ext cx="2601338" cy="25462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E5F499B-81D1-4E95-8C4C-FD740E524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9470635" y="3429000"/>
              <a:ext cx="2227955" cy="6549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57D5C4-AAD3-49DB-BB6F-DE495A10D747}"/>
                </a:ext>
              </a:extLst>
            </p:cNvPr>
            <p:cNvSpPr txBox="1"/>
            <p:nvPr/>
          </p:nvSpPr>
          <p:spPr>
            <a:xfrm>
              <a:off x="9787636" y="3625855"/>
              <a:ext cx="1910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같은 시간 다른 대여소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10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제기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C1E821-9980-4BE1-AAC3-10A96F8364DE}"/>
              </a:ext>
            </a:extLst>
          </p:cNvPr>
          <p:cNvSpPr/>
          <p:nvPr/>
        </p:nvSpPr>
        <p:spPr>
          <a:xfrm>
            <a:off x="201621" y="440381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0975F7-26A5-4A6B-97CD-F20D45716C13}"/>
              </a:ext>
            </a:extLst>
          </p:cNvPr>
          <p:cNvSpPr/>
          <p:nvPr/>
        </p:nvSpPr>
        <p:spPr>
          <a:xfrm>
            <a:off x="204242" y="312239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B3277A-1E5E-48F4-BC3E-ACC59CA3ED40}"/>
              </a:ext>
            </a:extLst>
          </p:cNvPr>
          <p:cNvGrpSpPr/>
          <p:nvPr/>
        </p:nvGrpSpPr>
        <p:grpSpPr>
          <a:xfrm>
            <a:off x="182619" y="1766790"/>
            <a:ext cx="1590399" cy="419014"/>
            <a:chOff x="171178" y="2511608"/>
            <a:chExt cx="1590399" cy="41901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F0A3D7-9FD0-4462-8C22-ECE9554084F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290D12-7185-4955-84E3-2D741A81616C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FFDCB5E-A53E-478E-9306-1277E972D87B}"/>
              </a:ext>
            </a:extLst>
          </p:cNvPr>
          <p:cNvSpPr txBox="1"/>
          <p:nvPr/>
        </p:nvSpPr>
        <p:spPr>
          <a:xfrm>
            <a:off x="210087" y="3148386"/>
            <a:ext cx="14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0E9B0-EC8B-4BD5-A524-3A569EEE90C1}"/>
              </a:ext>
            </a:extLst>
          </p:cNvPr>
          <p:cNvSpPr txBox="1"/>
          <p:nvPr/>
        </p:nvSpPr>
        <p:spPr>
          <a:xfrm>
            <a:off x="219173" y="4430468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BCB9DA-5BCD-4712-B88D-0FFCCEDCE859}"/>
              </a:ext>
            </a:extLst>
          </p:cNvPr>
          <p:cNvGrpSpPr/>
          <p:nvPr/>
        </p:nvGrpSpPr>
        <p:grpSpPr>
          <a:xfrm>
            <a:off x="2206540" y="1053087"/>
            <a:ext cx="9639904" cy="1050376"/>
            <a:chOff x="2206540" y="1053087"/>
            <a:chExt cx="9639904" cy="105037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3DFA7D9-C2A0-4BF2-9347-B25B09F9B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2206540" y="1053087"/>
              <a:ext cx="9068631" cy="105037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C1B324-62D6-4FF6-B080-3DA457A6C589}"/>
                </a:ext>
              </a:extLst>
            </p:cNvPr>
            <p:cNvSpPr txBox="1"/>
            <p:nvPr/>
          </p:nvSpPr>
          <p:spPr>
            <a:xfrm>
              <a:off x="3128204" y="1293404"/>
              <a:ext cx="8718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타고 싶은데 자전거가 </a:t>
              </a:r>
              <a:r>
                <a:rPr lang="ko-KR" altLang="en-US" sz="2400" b="1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없어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!,  1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남았다고 해서 갔더니 바로 앞에서 타고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갔어ㅠ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E579EC-7306-4534-AD94-38696BB68EFB}"/>
                </a:ext>
              </a:extLst>
            </p:cNvPr>
            <p:cNvSpPr txBox="1"/>
            <p:nvPr/>
          </p:nvSpPr>
          <p:spPr>
            <a:xfrm>
              <a:off x="8064678" y="1723410"/>
              <a:ext cx="2783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연세대학교 화공과 정</a:t>
              </a:r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XX</a:t>
              </a:r>
              <a:endPara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278833-857D-4F66-B0AE-7A908538FB94}"/>
              </a:ext>
            </a:extLst>
          </p:cNvPr>
          <p:cNvGrpSpPr/>
          <p:nvPr/>
        </p:nvGrpSpPr>
        <p:grpSpPr>
          <a:xfrm>
            <a:off x="2206541" y="2244204"/>
            <a:ext cx="9639903" cy="1080340"/>
            <a:chOff x="2206541" y="981624"/>
            <a:chExt cx="9639903" cy="108034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E0D34CA-A3D9-4B21-A068-AB7DA8CB3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2206541" y="981624"/>
              <a:ext cx="9068631" cy="10503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44DAA4-70A0-4AE2-88C7-51093B24BEC0}"/>
                </a:ext>
              </a:extLst>
            </p:cNvPr>
            <p:cNvSpPr txBox="1"/>
            <p:nvPr/>
          </p:nvSpPr>
          <p:spPr>
            <a:xfrm>
              <a:off x="3128204" y="1311807"/>
              <a:ext cx="8718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우리 집 앞 대여소는 볼 때마다 거치대보다 자전거가 더 </a:t>
              </a:r>
              <a:r>
                <a:rPr lang="ko-KR" altLang="en-US" sz="2400" b="1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많이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있는거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같아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9AE2-B853-418D-A376-4F5D36AA00C3}"/>
                </a:ext>
              </a:extLst>
            </p:cNvPr>
            <p:cNvSpPr txBox="1"/>
            <p:nvPr/>
          </p:nvSpPr>
          <p:spPr>
            <a:xfrm>
              <a:off x="8064678" y="1723410"/>
              <a:ext cx="2783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연세대학교 </a:t>
              </a:r>
              <a:r>
                <a:rPr lang="ko-KR" altLang="en-US" sz="1600" b="1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응통과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진</a:t>
              </a:r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XX</a:t>
              </a:r>
              <a:endPara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6CA070A-EF94-4063-91DD-D94AEFA884F0}"/>
              </a:ext>
            </a:extLst>
          </p:cNvPr>
          <p:cNvGrpSpPr/>
          <p:nvPr/>
        </p:nvGrpSpPr>
        <p:grpSpPr>
          <a:xfrm>
            <a:off x="2074540" y="3650897"/>
            <a:ext cx="1773018" cy="2497169"/>
            <a:chOff x="2622867" y="-1022165"/>
            <a:chExt cx="3777933" cy="4758943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0B5C1C7-350D-433B-8377-139312CB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867" y="-1022165"/>
              <a:ext cx="3777933" cy="475894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D59C035-4B24-445F-8A33-4777F286D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726" y="325879"/>
              <a:ext cx="1853833" cy="185383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24C53B47-3C0B-4A58-8D99-55A013D6B4CF}"/>
              </a:ext>
            </a:extLst>
          </p:cNvPr>
          <p:cNvSpPr/>
          <p:nvPr/>
        </p:nvSpPr>
        <p:spPr>
          <a:xfrm>
            <a:off x="4326186" y="4705746"/>
            <a:ext cx="6948985" cy="1132840"/>
          </a:xfrm>
          <a:prstGeom prst="wedgeRoundRectCallout">
            <a:avLst>
              <a:gd name="adj1" fmla="val -55630"/>
              <a:gd name="adj2" fmla="val -53720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253EA-AB9A-4C84-8F41-341BE36DEEB5}"/>
              </a:ext>
            </a:extLst>
          </p:cNvPr>
          <p:cNvSpPr txBox="1"/>
          <p:nvPr/>
        </p:nvSpPr>
        <p:spPr>
          <a:xfrm>
            <a:off x="4855459" y="4576662"/>
            <a:ext cx="673473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숫자에 비해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비효율적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사용되고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있으니까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ko-KR" altLang="en-US" sz="2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될 수 있도록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해야겠어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8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448B3B5D-96E4-4F86-B374-12E90F789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3151" y="2796539"/>
            <a:ext cx="1878736" cy="1249021"/>
          </a:xfrm>
          <a:prstGeom prst="rect">
            <a:avLst/>
          </a:prstGeom>
        </p:spPr>
      </p:pic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64366" y="273738"/>
            <a:ext cx="1697211" cy="979058"/>
            <a:chOff x="25346" y="221940"/>
            <a:chExt cx="2012572" cy="57671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25346" y="221940"/>
              <a:ext cx="2012572" cy="562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제기</a:t>
              </a:r>
              <a:endParaRPr lang="en-US" altLang="ko-KR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C1E821-9980-4BE1-AAC3-10A96F8364DE}"/>
              </a:ext>
            </a:extLst>
          </p:cNvPr>
          <p:cNvSpPr/>
          <p:nvPr/>
        </p:nvSpPr>
        <p:spPr>
          <a:xfrm>
            <a:off x="201621" y="440381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0975F7-26A5-4A6B-97CD-F20D45716C13}"/>
              </a:ext>
            </a:extLst>
          </p:cNvPr>
          <p:cNvSpPr/>
          <p:nvPr/>
        </p:nvSpPr>
        <p:spPr>
          <a:xfrm>
            <a:off x="204242" y="312239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B3277A-1E5E-48F4-BC3E-ACC59CA3ED40}"/>
              </a:ext>
            </a:extLst>
          </p:cNvPr>
          <p:cNvGrpSpPr/>
          <p:nvPr/>
        </p:nvGrpSpPr>
        <p:grpSpPr>
          <a:xfrm>
            <a:off x="182619" y="1766790"/>
            <a:ext cx="1590399" cy="419014"/>
            <a:chOff x="171178" y="2511608"/>
            <a:chExt cx="1590399" cy="41901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CF0A3D7-9FD0-4462-8C22-ECE9554084F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290D12-7185-4955-84E3-2D741A81616C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FFDCB5E-A53E-478E-9306-1277E972D87B}"/>
              </a:ext>
            </a:extLst>
          </p:cNvPr>
          <p:cNvSpPr txBox="1"/>
          <p:nvPr/>
        </p:nvSpPr>
        <p:spPr>
          <a:xfrm>
            <a:off x="210087" y="3148386"/>
            <a:ext cx="14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0E9B0-EC8B-4BD5-A524-3A569EEE90C1}"/>
              </a:ext>
            </a:extLst>
          </p:cNvPr>
          <p:cNvSpPr txBox="1"/>
          <p:nvPr/>
        </p:nvSpPr>
        <p:spPr>
          <a:xfrm>
            <a:off x="219173" y="4430468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CB4D4-753A-45B1-99C8-1C41342A5BE4}"/>
              </a:ext>
            </a:extLst>
          </p:cNvPr>
          <p:cNvSpPr txBox="1"/>
          <p:nvPr/>
        </p:nvSpPr>
        <p:spPr>
          <a:xfrm>
            <a:off x="4288986" y="4576662"/>
            <a:ext cx="698618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예측해서 사용자들에게 </a:t>
            </a:r>
            <a:r>
              <a:rPr lang="ko-KR" altLang="en-US" sz="36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거치율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대여소를 반납 대여소로 </a:t>
            </a:r>
            <a:r>
              <a:rPr lang="ko-KR" altLang="en-US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3F76A3-FDEB-4CEE-9F24-E9546997F44E}"/>
              </a:ext>
            </a:extLst>
          </p:cNvPr>
          <p:cNvSpPr txBox="1"/>
          <p:nvPr/>
        </p:nvSpPr>
        <p:spPr>
          <a:xfrm>
            <a:off x="4009283" y="1883699"/>
            <a:ext cx="786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따릉이를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ko-KR" altLang="en-US" sz="32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순환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시키려면 어떻게 해야 할까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AF69C-D522-4A6A-AFBA-3A2FD97115DD}"/>
              </a:ext>
            </a:extLst>
          </p:cNvPr>
          <p:cNvSpPr txBox="1"/>
          <p:nvPr/>
        </p:nvSpPr>
        <p:spPr>
          <a:xfrm>
            <a:off x="2756967" y="1227846"/>
            <a:ext cx="14434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9A4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endParaRPr lang="ko-KR" altLang="en-US" sz="11500" dirty="0">
              <a:solidFill>
                <a:srgbClr val="009A4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5C40AB-F297-4231-BE5D-7C3B02587E8E}"/>
              </a:ext>
            </a:extLst>
          </p:cNvPr>
          <p:cNvSpPr txBox="1"/>
          <p:nvPr/>
        </p:nvSpPr>
        <p:spPr>
          <a:xfrm>
            <a:off x="2688484" y="4592188"/>
            <a:ext cx="13207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F5F5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1500" dirty="0">
              <a:solidFill>
                <a:srgbClr val="5F5F5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7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D04ED643-3656-4C17-8674-73FA2310687E}"/>
              </a:ext>
            </a:extLst>
          </p:cNvPr>
          <p:cNvGrpSpPr/>
          <p:nvPr/>
        </p:nvGrpSpPr>
        <p:grpSpPr>
          <a:xfrm>
            <a:off x="1830900" y="712898"/>
            <a:ext cx="10249248" cy="1522237"/>
            <a:chOff x="1025002" y="543883"/>
            <a:chExt cx="10295368" cy="15643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CA95E3-9AA0-4C3F-A825-6D872684F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54" y="543883"/>
              <a:ext cx="2156985" cy="73018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84EFED4-E293-4884-B5E7-275A6D30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094839" y="1227158"/>
              <a:ext cx="2070000" cy="8810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1237A5-3848-4CA0-8578-F364DA91BBDB}"/>
                </a:ext>
              </a:extLst>
            </p:cNvPr>
            <p:cNvSpPr txBox="1"/>
            <p:nvPr/>
          </p:nvSpPr>
          <p:spPr>
            <a:xfrm>
              <a:off x="1025002" y="1405983"/>
              <a:ext cx="2461318" cy="45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실시간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</a:p>
            <a:p>
              <a:pPr algn="ctr"/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(2019-08-04 ~ 2019-08-18)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12A082-5074-4DAF-97D5-AA5A1407BF1C}"/>
                </a:ext>
              </a:extLst>
            </p:cNvPr>
            <p:cNvGrpSpPr/>
            <p:nvPr/>
          </p:nvGrpSpPr>
          <p:grpSpPr>
            <a:xfrm>
              <a:off x="3544370" y="753754"/>
              <a:ext cx="7776000" cy="1073205"/>
              <a:chOff x="2640130" y="768942"/>
              <a:chExt cx="7776000" cy="107320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1FB9D6D-FDE1-4EE3-8DA8-5347E6458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0130" y="768943"/>
                <a:ext cx="7776000" cy="1071895"/>
              </a:xfrm>
              <a:prstGeom prst="rec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58170F-4933-4168-AD57-DCB8A0828B89}"/>
                  </a:ext>
                </a:extLst>
              </p:cNvPr>
              <p:cNvSpPr/>
              <p:nvPr/>
            </p:nvSpPr>
            <p:spPr>
              <a:xfrm>
                <a:off x="4094480" y="768942"/>
                <a:ext cx="426720" cy="1073205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40DDC1-3EA9-46BF-BC9C-51E2110E0D12}"/>
              </a:ext>
            </a:extLst>
          </p:cNvPr>
          <p:cNvGrpSpPr/>
          <p:nvPr/>
        </p:nvGrpSpPr>
        <p:grpSpPr>
          <a:xfrm>
            <a:off x="1860195" y="2382699"/>
            <a:ext cx="10220651" cy="1279028"/>
            <a:chOff x="1048449" y="2080281"/>
            <a:chExt cx="10266642" cy="131440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EBDE582-7B44-4C8E-A854-95079D2AE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145239" y="2647229"/>
              <a:ext cx="2070000" cy="699048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D0E2D6-AF29-4978-B503-362658DC8E0F}"/>
                </a:ext>
              </a:extLst>
            </p:cNvPr>
            <p:cNvGrpSpPr/>
            <p:nvPr/>
          </p:nvGrpSpPr>
          <p:grpSpPr>
            <a:xfrm>
              <a:off x="1048449" y="2080281"/>
              <a:ext cx="10266642" cy="1314401"/>
              <a:chOff x="1048449" y="2080281"/>
              <a:chExt cx="10266642" cy="131440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06A474C-5CC0-4589-8B90-7EA7AA23F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39" y="2080281"/>
                <a:ext cx="2160000" cy="58075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CFA99F-30AF-42CB-8734-8DAF11CF1A3A}"/>
                  </a:ext>
                </a:extLst>
              </p:cNvPr>
              <p:cNvSpPr txBox="1"/>
              <p:nvPr/>
            </p:nvSpPr>
            <p:spPr>
              <a:xfrm>
                <a:off x="1048449" y="2777920"/>
                <a:ext cx="2461318" cy="61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강수량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기온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풍속 실시간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API</a:t>
                </a:r>
              </a:p>
              <a:p>
                <a:pPr algn="ctr"/>
                <a:r>
                  <a:rPr lang="en-US" altLang="ko-KR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(2019-08-04 ~ 2019-08-18)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105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B2A28A9-9085-4E86-931D-78B1581DE77C}"/>
                  </a:ext>
                </a:extLst>
              </p:cNvPr>
              <p:cNvGrpSpPr/>
              <p:nvPr/>
            </p:nvGrpSpPr>
            <p:grpSpPr>
              <a:xfrm>
                <a:off x="3539091" y="2194042"/>
                <a:ext cx="7776000" cy="1036041"/>
                <a:chOff x="3539091" y="2194042"/>
                <a:chExt cx="7776000" cy="1036041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40111BB0-2E18-4923-9BF4-D0C8F7BB5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0" r="13167"/>
                <a:stretch/>
              </p:blipFill>
              <p:spPr>
                <a:xfrm>
                  <a:off x="3539091" y="2194042"/>
                  <a:ext cx="7776000" cy="1026765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DF3A317-3694-478A-8446-BA74949D3BEB}"/>
                    </a:ext>
                  </a:extLst>
                </p:cNvPr>
                <p:cNvSpPr/>
                <p:nvPr/>
              </p:nvSpPr>
              <p:spPr>
                <a:xfrm>
                  <a:off x="4662427" y="2194042"/>
                  <a:ext cx="410210" cy="1036041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1CBB0AE-FB9E-4509-9680-671D1DD6C50C}"/>
                    </a:ext>
                  </a:extLst>
                </p:cNvPr>
                <p:cNvSpPr/>
                <p:nvPr/>
              </p:nvSpPr>
              <p:spPr>
                <a:xfrm>
                  <a:off x="6463573" y="2194042"/>
                  <a:ext cx="329843" cy="1036041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3A45230-2937-48EB-A894-F999CDE60288}"/>
                    </a:ext>
                  </a:extLst>
                </p:cNvPr>
                <p:cNvSpPr/>
                <p:nvPr/>
              </p:nvSpPr>
              <p:spPr>
                <a:xfrm>
                  <a:off x="7199006" y="2194042"/>
                  <a:ext cx="590120" cy="1036041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30C4CC-A8A8-428C-97D3-872B85F118FF}"/>
              </a:ext>
            </a:extLst>
          </p:cNvPr>
          <p:cNvGrpSpPr/>
          <p:nvPr/>
        </p:nvGrpSpPr>
        <p:grpSpPr>
          <a:xfrm>
            <a:off x="1731665" y="3616996"/>
            <a:ext cx="10348576" cy="2856616"/>
            <a:chOff x="925227" y="3477453"/>
            <a:chExt cx="10395143" cy="2935619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6E9CBD1-F568-44BC-8D8D-16C287B92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145239" y="5532011"/>
              <a:ext cx="2070000" cy="88106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F1A41C8-30A7-476F-8BCC-BB3463B4C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094839" y="4211099"/>
              <a:ext cx="2070000" cy="8810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CBD6FD-843A-48BE-BE32-AE8DCD81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27" y="3477453"/>
              <a:ext cx="2619143" cy="773121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91CB316-1A60-4236-8A9B-C6FCFBED6891}"/>
                </a:ext>
              </a:extLst>
            </p:cNvPr>
            <p:cNvGrpSpPr/>
            <p:nvPr/>
          </p:nvGrpSpPr>
          <p:grpSpPr>
            <a:xfrm>
              <a:off x="3544370" y="5605489"/>
              <a:ext cx="7776000" cy="804437"/>
              <a:chOff x="3544370" y="3580540"/>
              <a:chExt cx="7776000" cy="80443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5E76DA2-FD3B-4B02-A9E6-C88956A064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71" t="14255" r="549" b="22665"/>
              <a:stretch/>
            </p:blipFill>
            <p:spPr>
              <a:xfrm>
                <a:off x="3544370" y="3580540"/>
                <a:ext cx="7776000" cy="80443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B9151BA-286A-4ED4-AA90-6B3AEAB85C1D}"/>
                  </a:ext>
                </a:extLst>
              </p:cNvPr>
              <p:cNvSpPr/>
              <p:nvPr/>
            </p:nvSpPr>
            <p:spPr>
              <a:xfrm>
                <a:off x="5344160" y="3580541"/>
                <a:ext cx="418465" cy="80443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2A39AA-7BBD-4D9C-B86D-63DD2BCFF74B}"/>
                </a:ext>
              </a:extLst>
            </p:cNvPr>
            <p:cNvSpPr txBox="1"/>
            <p:nvPr/>
          </p:nvSpPr>
          <p:spPr>
            <a:xfrm>
              <a:off x="1094745" y="5762254"/>
              <a:ext cx="2461318" cy="624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미세먼지 실시간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</a:p>
            <a:p>
              <a:pPr algn="ctr"/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(2019-08-04 ~ 2019-08-18)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DF401D0-F913-491A-AB8D-B9D7E65D4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b="811"/>
            <a:stretch/>
          </p:blipFill>
          <p:spPr>
            <a:xfrm>
              <a:off x="3544370" y="4062044"/>
              <a:ext cx="7776000" cy="135590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5A9477-169F-4767-810E-886A905789CE}"/>
                </a:ext>
              </a:extLst>
            </p:cNvPr>
            <p:cNvSpPr txBox="1"/>
            <p:nvPr/>
          </p:nvSpPr>
          <p:spPr>
            <a:xfrm>
              <a:off x="1082959" y="4448094"/>
              <a:ext cx="2461318" cy="640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과거 대여이력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(2018-12-01 ~ 2019-05-31)</a:t>
              </a:r>
              <a:endPara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1054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46724" y="89818"/>
            <a:ext cx="1697211" cy="1200329"/>
            <a:chOff x="4426" y="113601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4426" y="113601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목록</a:t>
              </a:r>
              <a:endPara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103521-B2C1-4A13-AF1B-B6528A92D9A5}"/>
              </a:ext>
            </a:extLst>
          </p:cNvPr>
          <p:cNvSpPr/>
          <p:nvPr/>
        </p:nvSpPr>
        <p:spPr>
          <a:xfrm>
            <a:off x="192551" y="1960170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CF0A3D7-9FD0-4462-8C22-ECE9554084F3}"/>
              </a:ext>
            </a:extLst>
          </p:cNvPr>
          <p:cNvSpPr/>
          <p:nvPr/>
        </p:nvSpPr>
        <p:spPr>
          <a:xfrm>
            <a:off x="203991" y="2503754"/>
            <a:ext cx="1569027" cy="419014"/>
          </a:xfrm>
          <a:prstGeom prst="rect">
            <a:avLst/>
          </a:prstGeom>
          <a:solidFill>
            <a:srgbClr val="323232">
              <a:alpha val="75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C1E821-9980-4BE1-AAC3-10A96F8364DE}"/>
              </a:ext>
            </a:extLst>
          </p:cNvPr>
          <p:cNvSpPr/>
          <p:nvPr/>
        </p:nvSpPr>
        <p:spPr>
          <a:xfrm>
            <a:off x="201621" y="440381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0975F7-26A5-4A6B-97CD-F20D45716C13}"/>
              </a:ext>
            </a:extLst>
          </p:cNvPr>
          <p:cNvSpPr/>
          <p:nvPr/>
        </p:nvSpPr>
        <p:spPr>
          <a:xfrm>
            <a:off x="204242" y="312239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290D12-7185-4955-84E3-2D741A81616C}"/>
              </a:ext>
            </a:extLst>
          </p:cNvPr>
          <p:cNvSpPr txBox="1"/>
          <p:nvPr/>
        </p:nvSpPr>
        <p:spPr>
          <a:xfrm>
            <a:off x="171178" y="2568329"/>
            <a:ext cx="159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AB5DFBE-4668-4783-A4B7-C23C7ACE0B90}"/>
              </a:ext>
            </a:extLst>
          </p:cNvPr>
          <p:cNvSpPr txBox="1"/>
          <p:nvPr/>
        </p:nvSpPr>
        <p:spPr>
          <a:xfrm>
            <a:off x="191721" y="1971127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주제 선정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FDCB5E-A53E-478E-9306-1277E972D87B}"/>
              </a:ext>
            </a:extLst>
          </p:cNvPr>
          <p:cNvSpPr txBox="1"/>
          <p:nvPr/>
        </p:nvSpPr>
        <p:spPr>
          <a:xfrm>
            <a:off x="210087" y="3148386"/>
            <a:ext cx="14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0E9B0-EC8B-4BD5-A524-3A569EEE90C1}"/>
              </a:ext>
            </a:extLst>
          </p:cNvPr>
          <p:cNvSpPr txBox="1"/>
          <p:nvPr/>
        </p:nvSpPr>
        <p:spPr>
          <a:xfrm>
            <a:off x="219173" y="4430468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95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8CBD6FD-843A-48BE-BE32-AE8DCD81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23" y="650001"/>
            <a:ext cx="2607410" cy="75231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EF1324-1497-44D9-806B-C9EA2F2D790F}"/>
              </a:ext>
            </a:extLst>
          </p:cNvPr>
          <p:cNvGrpSpPr/>
          <p:nvPr/>
        </p:nvGrpSpPr>
        <p:grpSpPr>
          <a:xfrm>
            <a:off x="2054549" y="3347754"/>
            <a:ext cx="2450292" cy="857350"/>
            <a:chOff x="1839415" y="2834473"/>
            <a:chExt cx="2450292" cy="857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6E9CBD1-F568-44BC-8D8D-16C287B92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992874" y="2834473"/>
              <a:ext cx="2060727" cy="8573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2A39AA-7BBD-4D9C-B86D-63DD2BCFF74B}"/>
                </a:ext>
              </a:extLst>
            </p:cNvPr>
            <p:cNvSpPr txBox="1"/>
            <p:nvPr/>
          </p:nvSpPr>
          <p:spPr>
            <a:xfrm>
              <a:off x="1839415" y="3006420"/>
              <a:ext cx="24502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서울 지하철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위경도 데이터</a:t>
              </a:r>
            </a:p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1054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46800" y="89999"/>
            <a:ext cx="1697211" cy="1200329"/>
            <a:chOff x="4516" y="113708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4516" y="113708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목록</a:t>
              </a:r>
              <a:endPara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103521-B2C1-4A13-AF1B-B6528A92D9A5}"/>
              </a:ext>
            </a:extLst>
          </p:cNvPr>
          <p:cNvSpPr/>
          <p:nvPr/>
        </p:nvSpPr>
        <p:spPr>
          <a:xfrm>
            <a:off x="192551" y="1960170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CF0A3D7-9FD0-4462-8C22-ECE9554084F3}"/>
              </a:ext>
            </a:extLst>
          </p:cNvPr>
          <p:cNvSpPr/>
          <p:nvPr/>
        </p:nvSpPr>
        <p:spPr>
          <a:xfrm>
            <a:off x="203991" y="2503754"/>
            <a:ext cx="1569027" cy="419014"/>
          </a:xfrm>
          <a:prstGeom prst="rect">
            <a:avLst/>
          </a:prstGeom>
          <a:solidFill>
            <a:srgbClr val="323232">
              <a:alpha val="75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C1E821-9980-4BE1-AAC3-10A96F8364DE}"/>
              </a:ext>
            </a:extLst>
          </p:cNvPr>
          <p:cNvSpPr/>
          <p:nvPr/>
        </p:nvSpPr>
        <p:spPr>
          <a:xfrm>
            <a:off x="201621" y="440381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0975F7-26A5-4A6B-97CD-F20D45716C13}"/>
              </a:ext>
            </a:extLst>
          </p:cNvPr>
          <p:cNvSpPr/>
          <p:nvPr/>
        </p:nvSpPr>
        <p:spPr>
          <a:xfrm>
            <a:off x="204242" y="312239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290D12-7185-4955-84E3-2D741A81616C}"/>
              </a:ext>
            </a:extLst>
          </p:cNvPr>
          <p:cNvSpPr txBox="1"/>
          <p:nvPr/>
        </p:nvSpPr>
        <p:spPr>
          <a:xfrm>
            <a:off x="171178" y="2568329"/>
            <a:ext cx="159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AB5DFBE-4668-4783-A4B7-C23C7ACE0B90}"/>
              </a:ext>
            </a:extLst>
          </p:cNvPr>
          <p:cNvSpPr txBox="1"/>
          <p:nvPr/>
        </p:nvSpPr>
        <p:spPr>
          <a:xfrm>
            <a:off x="191721" y="1971127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주제 선정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FDCB5E-A53E-478E-9306-1277E972D87B}"/>
              </a:ext>
            </a:extLst>
          </p:cNvPr>
          <p:cNvSpPr txBox="1"/>
          <p:nvPr/>
        </p:nvSpPr>
        <p:spPr>
          <a:xfrm>
            <a:off x="210087" y="3148386"/>
            <a:ext cx="14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80E9B0-EC8B-4BD5-A524-3A569EEE90C1}"/>
              </a:ext>
            </a:extLst>
          </p:cNvPr>
          <p:cNvSpPr txBox="1"/>
          <p:nvPr/>
        </p:nvSpPr>
        <p:spPr>
          <a:xfrm>
            <a:off x="219173" y="4430468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방안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A512E-1574-4CB9-8974-4A5B3CC88C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b="14509"/>
          <a:stretch/>
        </p:blipFill>
        <p:spPr>
          <a:xfrm>
            <a:off x="4986999" y="1440835"/>
            <a:ext cx="4101335" cy="1384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F12882-BCCB-4201-981D-3E2A0117D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"/>
          <a:stretch/>
        </p:blipFill>
        <p:spPr>
          <a:xfrm>
            <a:off x="4986999" y="4842619"/>
            <a:ext cx="4188599" cy="1384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62CA24-A7C4-438B-9AAF-D1DD4CED19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b="17933"/>
          <a:stretch/>
        </p:blipFill>
        <p:spPr>
          <a:xfrm>
            <a:off x="4986999" y="3122391"/>
            <a:ext cx="3679933" cy="13080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453B14-2D9F-413D-B472-F43EFD6BFD96}"/>
              </a:ext>
            </a:extLst>
          </p:cNvPr>
          <p:cNvGrpSpPr/>
          <p:nvPr/>
        </p:nvGrpSpPr>
        <p:grpSpPr>
          <a:xfrm>
            <a:off x="2054549" y="1765012"/>
            <a:ext cx="2450292" cy="857350"/>
            <a:chOff x="1839415" y="2834473"/>
            <a:chExt cx="2450292" cy="8573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E706689-7523-4A0D-9C30-01E1A37A1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992874" y="2834473"/>
              <a:ext cx="2060727" cy="85735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4174AFB-8D14-4CE6-B12F-BAB83CAF9E86}"/>
                </a:ext>
              </a:extLst>
            </p:cNvPr>
            <p:cNvSpPr txBox="1"/>
            <p:nvPr/>
          </p:nvSpPr>
          <p:spPr>
            <a:xfrm>
              <a:off x="1839415" y="3013560"/>
              <a:ext cx="245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서울 버스 정류장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위경도 데이터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E72C7E-D36B-487F-AAEA-34435B322FD1}"/>
              </a:ext>
            </a:extLst>
          </p:cNvPr>
          <p:cNvGrpSpPr/>
          <p:nvPr/>
        </p:nvGrpSpPr>
        <p:grpSpPr>
          <a:xfrm>
            <a:off x="2037468" y="4930496"/>
            <a:ext cx="2450292" cy="857350"/>
            <a:chOff x="1798091" y="2834473"/>
            <a:chExt cx="2450292" cy="85735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EC6D676-05D3-4C39-8042-83FD69B06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992874" y="2834473"/>
              <a:ext cx="2060727" cy="85735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E90CE7-B76E-47F4-A42A-85D12519D6A5}"/>
                </a:ext>
              </a:extLst>
            </p:cNvPr>
            <p:cNvSpPr txBox="1"/>
            <p:nvPr/>
          </p:nvSpPr>
          <p:spPr>
            <a:xfrm>
              <a:off x="1798091" y="3032315"/>
              <a:ext cx="245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따릉이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대여소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위경도 데이터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9151BA-286A-4ED4-AA90-6B3AEAB85C1D}"/>
              </a:ext>
            </a:extLst>
          </p:cNvPr>
          <p:cNvSpPr/>
          <p:nvPr/>
        </p:nvSpPr>
        <p:spPr>
          <a:xfrm>
            <a:off x="7236664" y="1440354"/>
            <a:ext cx="1851669" cy="13843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0C0B58-5496-4153-AA70-11232B3DEE44}"/>
              </a:ext>
            </a:extLst>
          </p:cNvPr>
          <p:cNvSpPr/>
          <p:nvPr/>
        </p:nvSpPr>
        <p:spPr>
          <a:xfrm>
            <a:off x="7157545" y="3122391"/>
            <a:ext cx="1521089" cy="13080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BB9B97-5E41-43DF-B677-E1290F5F9274}"/>
              </a:ext>
            </a:extLst>
          </p:cNvPr>
          <p:cNvSpPr/>
          <p:nvPr/>
        </p:nvSpPr>
        <p:spPr>
          <a:xfrm>
            <a:off x="4986999" y="4842619"/>
            <a:ext cx="1897277" cy="13843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135618"/>
            <a:ext cx="1697211" cy="1200329"/>
            <a:chOff x="15181" y="140580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140580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실시간 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</a:p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D352B2-96BC-49CC-A900-B55F6E8BBE06}"/>
              </a:ext>
            </a:extLst>
          </p:cNvPr>
          <p:cNvSpPr txBox="1"/>
          <p:nvPr/>
        </p:nvSpPr>
        <p:spPr>
          <a:xfrm>
            <a:off x="1954460" y="-326493"/>
            <a:ext cx="882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분 간격으로 </a:t>
            </a:r>
            <a:r>
              <a:rPr lang="en-US" altLang="ko-KR" sz="1600" dirty="0">
                <a:latin typeface="+mj-ea"/>
                <a:ea typeface="+mj-ea"/>
              </a:rPr>
              <a:t>API</a:t>
            </a:r>
            <a:r>
              <a:rPr lang="ko-KR" altLang="en-US" sz="1600" dirty="0">
                <a:latin typeface="+mj-ea"/>
                <a:ea typeface="+mj-ea"/>
              </a:rPr>
              <a:t>를 받는 과정에서 </a:t>
            </a:r>
            <a:r>
              <a:rPr lang="en-US" altLang="ko-KR" sz="1600" dirty="0" err="1">
                <a:latin typeface="+mj-ea"/>
                <a:ea typeface="+mj-ea"/>
              </a:rPr>
              <a:t>wifi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접속 오류</a:t>
            </a:r>
            <a:r>
              <a:rPr lang="en-US" altLang="ko-KR" sz="1600" dirty="0">
                <a:latin typeface="+mj-ea"/>
                <a:ea typeface="+mj-ea"/>
              </a:rPr>
              <a:t>, API </a:t>
            </a:r>
            <a:r>
              <a:rPr lang="ko-KR" altLang="en-US" sz="1600" dirty="0">
                <a:latin typeface="+mj-ea"/>
                <a:ea typeface="+mj-ea"/>
              </a:rPr>
              <a:t>서버 오류 등으로 </a:t>
            </a:r>
            <a:r>
              <a:rPr lang="ko-KR" altLang="en-US" sz="1600" dirty="0" err="1">
                <a:latin typeface="+mj-ea"/>
                <a:ea typeface="+mj-ea"/>
              </a:rPr>
              <a:t>결측치</a:t>
            </a:r>
            <a:r>
              <a:rPr lang="ko-KR" altLang="en-US" sz="1600" dirty="0">
                <a:latin typeface="+mj-ea"/>
                <a:ea typeface="+mj-ea"/>
              </a:rPr>
              <a:t> 발생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C1C2C5-81C6-4C5E-B99A-12E1A90964C0}"/>
              </a:ext>
            </a:extLst>
          </p:cNvPr>
          <p:cNvGrpSpPr/>
          <p:nvPr/>
        </p:nvGrpSpPr>
        <p:grpSpPr>
          <a:xfrm>
            <a:off x="1925227" y="891660"/>
            <a:ext cx="2907139" cy="560469"/>
            <a:chOff x="1856163" y="1555730"/>
            <a:chExt cx="3247996" cy="70569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642E49C-CD3A-4F81-A3AA-562CC1371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856163" y="1555730"/>
              <a:ext cx="3104720" cy="7056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DFD08C-7FD4-46CF-BD5B-68D6E016BF26}"/>
                </a:ext>
              </a:extLst>
            </p:cNvPr>
            <p:cNvSpPr txBox="1"/>
            <p:nvPr/>
          </p:nvSpPr>
          <p:spPr>
            <a:xfrm>
              <a:off x="2397746" y="1694823"/>
              <a:ext cx="2706413" cy="426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Case1. 1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 단위 </a:t>
              </a:r>
              <a:r>
                <a:rPr lang="ko-KR" altLang="en-US" sz="1600" b="1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결측치</a:t>
              </a:r>
              <a:endPara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DBDA326-9DC6-4E75-BE49-7F9B464D16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27"/>
          <a:stretch/>
        </p:blipFill>
        <p:spPr>
          <a:xfrm>
            <a:off x="5691836" y="1002129"/>
            <a:ext cx="5671334" cy="9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83E3B-A0E6-4953-AC71-2578EFAF03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68"/>
          <a:stretch/>
        </p:blipFill>
        <p:spPr>
          <a:xfrm>
            <a:off x="5693170" y="3290915"/>
            <a:ext cx="5670000" cy="24132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7D9FD4DA-1298-4C62-990D-8FE8D0A78AB6}"/>
              </a:ext>
            </a:extLst>
          </p:cNvPr>
          <p:cNvGrpSpPr/>
          <p:nvPr/>
        </p:nvGrpSpPr>
        <p:grpSpPr>
          <a:xfrm>
            <a:off x="1925227" y="2999145"/>
            <a:ext cx="3503175" cy="578043"/>
            <a:chOff x="1856163" y="1555730"/>
            <a:chExt cx="3104720" cy="70569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D131656-2DA0-43E5-A11A-BD6AF9E02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856163" y="1555730"/>
              <a:ext cx="3104720" cy="70569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BE374A-EB1F-4A91-9F0D-92E3E3961916}"/>
                </a:ext>
              </a:extLst>
            </p:cNvPr>
            <p:cNvSpPr txBox="1"/>
            <p:nvPr/>
          </p:nvSpPr>
          <p:spPr>
            <a:xfrm>
              <a:off x="2254470" y="1701917"/>
              <a:ext cx="2706413" cy="413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Case2. 1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 초과 </a:t>
              </a:r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 이하 </a:t>
              </a:r>
              <a:r>
                <a:rPr lang="ko-KR" altLang="en-US" sz="1600" b="1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결측치</a:t>
              </a:r>
              <a:endPara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392C6F-D08B-4E46-9C07-3257ACC7C7B2}"/>
              </a:ext>
            </a:extLst>
          </p:cNvPr>
          <p:cNvSpPr/>
          <p:nvPr/>
        </p:nvSpPr>
        <p:spPr>
          <a:xfrm>
            <a:off x="5691836" y="1567984"/>
            <a:ext cx="5671334" cy="149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58B919-3177-4F78-A697-00B8A6C1E3B0}"/>
              </a:ext>
            </a:extLst>
          </p:cNvPr>
          <p:cNvSpPr/>
          <p:nvPr/>
        </p:nvSpPr>
        <p:spPr>
          <a:xfrm>
            <a:off x="5693170" y="4067165"/>
            <a:ext cx="5670000" cy="14648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95B314-0602-4216-84EB-A0613FBEC72C}"/>
              </a:ext>
            </a:extLst>
          </p:cNvPr>
          <p:cNvGrpSpPr/>
          <p:nvPr/>
        </p:nvGrpSpPr>
        <p:grpSpPr>
          <a:xfrm>
            <a:off x="3748437" y="1963953"/>
            <a:ext cx="6164613" cy="735550"/>
            <a:chOff x="3748437" y="1963953"/>
            <a:chExt cx="6164613" cy="7355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7DCAD0-E327-4BEA-A324-7D0F4401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37" y="1963953"/>
              <a:ext cx="1773018" cy="73555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4F9E15-D945-4796-9E80-B86631FBEF42}"/>
                </a:ext>
              </a:extLst>
            </p:cNvPr>
            <p:cNvSpPr txBox="1"/>
            <p:nvPr/>
          </p:nvSpPr>
          <p:spPr>
            <a:xfrm>
              <a:off x="5691836" y="2131673"/>
              <a:ext cx="3998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앞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뒤 시간 값의 평균으로 대체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4C71EC-EE1F-4578-88A8-2C35A7690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6" t="57171" b="20615"/>
            <a:stretch/>
          </p:blipFill>
          <p:spPr>
            <a:xfrm>
              <a:off x="5469323" y="2493734"/>
              <a:ext cx="4443727" cy="18695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CACA9D-6196-42F2-8DB0-A96BE851688A}"/>
              </a:ext>
            </a:extLst>
          </p:cNvPr>
          <p:cNvGrpSpPr/>
          <p:nvPr/>
        </p:nvGrpSpPr>
        <p:grpSpPr>
          <a:xfrm>
            <a:off x="3748437" y="5788344"/>
            <a:ext cx="8233356" cy="735550"/>
            <a:chOff x="3748437" y="1963953"/>
            <a:chExt cx="8233356" cy="73555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CF2916-4EAE-43B0-BD6D-D04A2D00F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37" y="1963953"/>
              <a:ext cx="1773018" cy="73555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B35965-037C-4295-ACBF-54D1096FDAA4}"/>
                </a:ext>
              </a:extLst>
            </p:cNvPr>
            <p:cNvSpPr txBox="1"/>
            <p:nvPr/>
          </p:nvSpPr>
          <p:spPr>
            <a:xfrm>
              <a:off x="5691835" y="2131673"/>
              <a:ext cx="5669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결측치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바깥 시간 값들이 선형성을 띈다고 생각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231F922-E060-4569-9350-9B46ED51B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6" t="57171" b="20615"/>
            <a:stretch/>
          </p:blipFill>
          <p:spPr>
            <a:xfrm>
              <a:off x="5469322" y="2493732"/>
              <a:ext cx="6512471" cy="205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7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67;p13">
            <a:extLst>
              <a:ext uri="{FF2B5EF4-FFF2-40B4-BE49-F238E27FC236}">
                <a16:creationId xmlns:a16="http://schemas.microsoft.com/office/drawing/2014/main" id="{4D4EC26B-E2C1-4E75-BBD6-C98890C4F6D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0148" y="97087"/>
            <a:ext cx="1197398" cy="612000"/>
            <a:chOff x="3800625" y="1144700"/>
            <a:chExt cx="4670050" cy="2457300"/>
          </a:xfrm>
        </p:grpSpPr>
        <p:sp>
          <p:nvSpPr>
            <p:cNvPr id="60" name="Google Shape;68;p13">
              <a:extLst>
                <a:ext uri="{FF2B5EF4-FFF2-40B4-BE49-F238E27FC236}">
                  <a16:creationId xmlns:a16="http://schemas.microsoft.com/office/drawing/2014/main" id="{79996D9F-3AF0-4140-AFE4-AD77AA6215E8}"/>
                </a:ext>
              </a:extLst>
            </p:cNvPr>
            <p:cNvSpPr/>
            <p:nvPr/>
          </p:nvSpPr>
          <p:spPr>
            <a:xfrm>
              <a:off x="6043975" y="1160000"/>
              <a:ext cx="2426700" cy="2426700"/>
            </a:xfrm>
            <a:prstGeom prst="ellipse">
              <a:avLst/>
            </a:prstGeom>
            <a:solidFill>
              <a:srgbClr val="323232">
                <a:alpha val="7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9;p13">
              <a:extLst>
                <a:ext uri="{FF2B5EF4-FFF2-40B4-BE49-F238E27FC236}">
                  <a16:creationId xmlns:a16="http://schemas.microsoft.com/office/drawing/2014/main" id="{17BD675C-5F34-4832-9182-15A64ACEAB1E}"/>
                </a:ext>
              </a:extLst>
            </p:cNvPr>
            <p:cNvSpPr/>
            <p:nvPr/>
          </p:nvSpPr>
          <p:spPr>
            <a:xfrm>
              <a:off x="3800625" y="1144700"/>
              <a:ext cx="2457300" cy="2457300"/>
            </a:xfrm>
            <a:prstGeom prst="donut">
              <a:avLst>
                <a:gd name="adj" fmla="val 25000"/>
              </a:avLst>
            </a:prstGeom>
            <a:solidFill>
              <a:srgbClr val="009A4F">
                <a:alpha val="74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8501CDE-A60A-4747-9167-E6A3F72CEE4D}"/>
              </a:ext>
            </a:extLst>
          </p:cNvPr>
          <p:cNvSpPr/>
          <p:nvPr/>
        </p:nvSpPr>
        <p:spPr>
          <a:xfrm>
            <a:off x="0" y="-388"/>
            <a:ext cx="1773018" cy="6868547"/>
          </a:xfrm>
          <a:prstGeom prst="rect">
            <a:avLst/>
          </a:prstGeom>
          <a:solidFill>
            <a:srgbClr val="009A4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7F27CC-F065-440D-9003-703A76628231}"/>
              </a:ext>
            </a:extLst>
          </p:cNvPr>
          <p:cNvGrpSpPr/>
          <p:nvPr/>
        </p:nvGrpSpPr>
        <p:grpSpPr>
          <a:xfrm>
            <a:off x="55794" y="136800"/>
            <a:ext cx="1697211" cy="1200329"/>
            <a:chOff x="15181" y="141276"/>
            <a:chExt cx="2012572" cy="707059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4FFBC06-2003-41B0-B05B-4CBDF90E8521}"/>
                </a:ext>
              </a:extLst>
            </p:cNvPr>
            <p:cNvSpPr/>
            <p:nvPr/>
          </p:nvSpPr>
          <p:spPr>
            <a:xfrm>
              <a:off x="15181" y="141276"/>
              <a:ext cx="2012572" cy="70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실시간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</a:t>
              </a:r>
            </a:p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EDC6FAC-F291-4D87-B07D-0A7AE1EC1FA4}"/>
                </a:ext>
              </a:extLst>
            </p:cNvPr>
            <p:cNvCxnSpPr>
              <a:cxnSpLocks/>
            </p:cNvCxnSpPr>
            <p:nvPr/>
          </p:nvCxnSpPr>
          <p:spPr>
            <a:xfrm>
              <a:off x="205837" y="798658"/>
              <a:ext cx="1699166" cy="0"/>
            </a:xfrm>
            <a:prstGeom prst="line">
              <a:avLst/>
            </a:prstGeom>
            <a:ln w="19050">
              <a:solidFill>
                <a:schemeClr val="bg1">
                  <a:alpha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661B5-F8C7-4D0F-8031-1A8CCFB4E657}"/>
              </a:ext>
            </a:extLst>
          </p:cNvPr>
          <p:cNvSpPr/>
          <p:nvPr/>
        </p:nvSpPr>
        <p:spPr>
          <a:xfrm>
            <a:off x="204243" y="3764355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19E35A-A5DB-40D8-9255-776F4E7EB3AA}"/>
              </a:ext>
            </a:extLst>
          </p:cNvPr>
          <p:cNvSpPr txBox="1"/>
          <p:nvPr/>
        </p:nvSpPr>
        <p:spPr>
          <a:xfrm>
            <a:off x="225302" y="379190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81FEBB-4A24-488A-BF4F-27D4778EFD37}"/>
              </a:ext>
            </a:extLst>
          </p:cNvPr>
          <p:cNvGrpSpPr/>
          <p:nvPr/>
        </p:nvGrpSpPr>
        <p:grpSpPr>
          <a:xfrm>
            <a:off x="201621" y="4403811"/>
            <a:ext cx="1405559" cy="365211"/>
            <a:chOff x="201621" y="4403811"/>
            <a:chExt cx="1405559" cy="36521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FC1E821-9980-4BE1-AAC3-10A96F8364DE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80E9B0-EC8B-4BD5-A524-3A569EEE90C1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 방안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4378E81-1B07-46D6-9704-8CF910EF1882}"/>
              </a:ext>
            </a:extLst>
          </p:cNvPr>
          <p:cNvSpPr txBox="1"/>
          <p:nvPr/>
        </p:nvSpPr>
        <p:spPr>
          <a:xfrm>
            <a:off x="36892" y="6454236"/>
            <a:ext cx="329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758036-3E22-47ED-BDD8-491E563A7B68}"/>
              </a:ext>
            </a:extLst>
          </p:cNvPr>
          <p:cNvSpPr/>
          <p:nvPr/>
        </p:nvSpPr>
        <p:spPr>
          <a:xfrm>
            <a:off x="210087" y="2481681"/>
            <a:ext cx="1405559" cy="345702"/>
          </a:xfrm>
          <a:prstGeom prst="rect">
            <a:avLst/>
          </a:prstGeom>
          <a:noFill/>
          <a:ln w="41275">
            <a:solidFill>
              <a:srgbClr val="323232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0F6674-3C8F-4446-874A-D1BD27E2E5F5}"/>
              </a:ext>
            </a:extLst>
          </p:cNvPr>
          <p:cNvSpPr txBox="1"/>
          <p:nvPr/>
        </p:nvSpPr>
        <p:spPr>
          <a:xfrm>
            <a:off x="225302" y="2494679"/>
            <a:ext cx="1415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EA3462-E6D7-4805-8C0D-475A2DED519B}"/>
              </a:ext>
            </a:extLst>
          </p:cNvPr>
          <p:cNvGrpSpPr/>
          <p:nvPr/>
        </p:nvGrpSpPr>
        <p:grpSpPr>
          <a:xfrm>
            <a:off x="182619" y="3086619"/>
            <a:ext cx="1590399" cy="419014"/>
            <a:chOff x="171178" y="2511608"/>
            <a:chExt cx="1590399" cy="41901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3462B-B9B6-4529-A084-EEFF6EB92843}"/>
                </a:ext>
              </a:extLst>
            </p:cNvPr>
            <p:cNvSpPr/>
            <p:nvPr/>
          </p:nvSpPr>
          <p:spPr>
            <a:xfrm>
              <a:off x="192550" y="2511608"/>
              <a:ext cx="1569027" cy="419014"/>
            </a:xfrm>
            <a:prstGeom prst="rect">
              <a:avLst/>
            </a:prstGeom>
            <a:solidFill>
              <a:srgbClr val="323232">
                <a:alpha val="75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7BAA1B-EEC8-4D14-BBD0-9F978FF7E294}"/>
                </a:ext>
              </a:extLst>
            </p:cNvPr>
            <p:cNvSpPr txBox="1"/>
            <p:nvPr/>
          </p:nvSpPr>
          <p:spPr>
            <a:xfrm>
              <a:off x="171178" y="2566962"/>
              <a:ext cx="1590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ECE12E-14AB-4B58-821B-FE52C16458F0}"/>
              </a:ext>
            </a:extLst>
          </p:cNvPr>
          <p:cNvGrpSpPr/>
          <p:nvPr/>
        </p:nvGrpSpPr>
        <p:grpSpPr>
          <a:xfrm>
            <a:off x="225302" y="1862701"/>
            <a:ext cx="1405559" cy="365211"/>
            <a:chOff x="201621" y="4403811"/>
            <a:chExt cx="1405559" cy="3652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344996-6B93-4B78-AC53-BEE72812E1AB}"/>
                </a:ext>
              </a:extLst>
            </p:cNvPr>
            <p:cNvSpPr/>
            <p:nvPr/>
          </p:nvSpPr>
          <p:spPr>
            <a:xfrm>
              <a:off x="201621" y="4403811"/>
              <a:ext cx="1405559" cy="345702"/>
            </a:xfrm>
            <a:prstGeom prst="rect">
              <a:avLst/>
            </a:prstGeom>
            <a:noFill/>
            <a:ln w="41275">
              <a:solidFill>
                <a:srgbClr val="323232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AA7B07-9345-4B41-82EE-6E5D15D3E803}"/>
                </a:ext>
              </a:extLst>
            </p:cNvPr>
            <p:cNvSpPr txBox="1"/>
            <p:nvPr/>
          </p:nvSpPr>
          <p:spPr>
            <a:xfrm>
              <a:off x="219173" y="4430468"/>
              <a:ext cx="123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선정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BB08481-D8A4-473F-8A69-56C9345B1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42" y="1289400"/>
            <a:ext cx="5670000" cy="41184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0F9A02-F208-4B2E-8233-958D937D64F2}"/>
              </a:ext>
            </a:extLst>
          </p:cNvPr>
          <p:cNvGrpSpPr/>
          <p:nvPr/>
        </p:nvGrpSpPr>
        <p:grpSpPr>
          <a:xfrm>
            <a:off x="2387419" y="1259460"/>
            <a:ext cx="2652776" cy="696016"/>
            <a:chOff x="1856163" y="1555730"/>
            <a:chExt cx="3104720" cy="70569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7A0F84-B76F-4994-BE61-FC0C3122D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4" b="20843"/>
            <a:stretch/>
          </p:blipFill>
          <p:spPr>
            <a:xfrm>
              <a:off x="1856163" y="1555730"/>
              <a:ext cx="3104720" cy="7056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18E0A5-1CC2-4133-842F-DA84F42671CE}"/>
                </a:ext>
              </a:extLst>
            </p:cNvPr>
            <p:cNvSpPr txBox="1"/>
            <p:nvPr/>
          </p:nvSpPr>
          <p:spPr>
            <a:xfrm>
              <a:off x="2254470" y="1736946"/>
              <a:ext cx="2706413" cy="34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Case3. </a:t>
              </a:r>
              <a:r>
                <a:rPr lang="ko-KR" altLang="en-US" sz="1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 단위 </a:t>
              </a:r>
              <a:r>
                <a:rPr lang="ko-KR" altLang="en-US" sz="1600" b="1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결측치</a:t>
              </a:r>
              <a:endPara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063B35-959D-4FE5-B3E3-C2E9026ED3C9}"/>
              </a:ext>
            </a:extLst>
          </p:cNvPr>
          <p:cNvSpPr/>
          <p:nvPr/>
        </p:nvSpPr>
        <p:spPr>
          <a:xfrm>
            <a:off x="5865341" y="1857950"/>
            <a:ext cx="5670000" cy="35498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2C1020-7B05-465E-831A-6B2F71B08B0F}"/>
              </a:ext>
            </a:extLst>
          </p:cNvPr>
          <p:cNvGrpSpPr/>
          <p:nvPr/>
        </p:nvGrpSpPr>
        <p:grpSpPr>
          <a:xfrm>
            <a:off x="3799770" y="5620373"/>
            <a:ext cx="7359789" cy="831472"/>
            <a:chOff x="3748437" y="1963953"/>
            <a:chExt cx="7359789" cy="83147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AC5595D-663A-4360-BCC9-34C68568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437" y="1963953"/>
              <a:ext cx="1773018" cy="7355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BB0D96-CE4A-48AB-9E38-50371388BA05}"/>
                </a:ext>
              </a:extLst>
            </p:cNvPr>
            <p:cNvSpPr txBox="1"/>
            <p:nvPr/>
          </p:nvSpPr>
          <p:spPr>
            <a:xfrm>
              <a:off x="5691835" y="2131673"/>
              <a:ext cx="4683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 요일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주중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주말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데이터로 대체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52A4E99-3E47-412D-B538-95DF0931D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6" t="57171" b="20615"/>
            <a:stretch/>
          </p:blipFill>
          <p:spPr>
            <a:xfrm>
              <a:off x="5271205" y="2529393"/>
              <a:ext cx="5837021" cy="26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20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1180</Words>
  <Application>Microsoft Office PowerPoint</Application>
  <PresentationFormat>와이드스크린</PresentationFormat>
  <Paragraphs>338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Calibri Light</vt:lpstr>
      <vt:lpstr>Calibri</vt:lpstr>
      <vt:lpstr>배달의민족 주아</vt:lpstr>
      <vt:lpstr>맑은 고딕</vt:lpstr>
      <vt:lpstr>Office Theme</vt:lpstr>
      <vt:lpstr>빅데이터 청년 캠퍼스(연세대학교) 최종 프로젝트 -따릉이 거치율 예측을 통한 효율적 재배치-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김중훈</dc:creator>
  <cp:lastModifiedBy>김중훈</cp:lastModifiedBy>
  <cp:revision>95</cp:revision>
  <dcterms:created xsi:type="dcterms:W3CDTF">2019-08-28T04:54:55Z</dcterms:created>
  <dcterms:modified xsi:type="dcterms:W3CDTF">2019-08-28T21:13:28Z</dcterms:modified>
</cp:coreProperties>
</file>